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2334" y="-17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856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TDIU professor-o'qituvchilari uchun akademik portfolio varag'i. Har bir o'qituvchi ushbu 1 betlik varaqni o'z ma'lumotlari bilan to'ldirib (kvadrat qavs ichidagi [ ... ] matnlarni o'chirib, o'rniga haqiqiy ma'lumotni yozib), PPTX yoki PDF formatida qaytarib yuboradi. Barcha 500 ta forma yig'ilgach, ular yagona universitet professor-o'qituvchilari katalogiga birlashtiriladi.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89320" y="-502920"/>
            <a:ext cx="2011680" cy="2011680"/>
          </a:xfrm>
          <a:prstGeom prst="ellipse">
            <a:avLst/>
          </a:prstGeom>
          <a:solidFill>
            <a:srgbClr val="13294B"/>
          </a:solidFill>
          <a:ln/>
        </p:spPr>
      </p:sp>
      <p:sp>
        <p:nvSpPr>
          <p:cNvPr id="3" name="Shape 1"/>
          <p:cNvSpPr/>
          <p:nvPr/>
        </p:nvSpPr>
        <p:spPr>
          <a:xfrm>
            <a:off x="6537960" y="320040"/>
            <a:ext cx="1143000" cy="1143000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4" name="Image 0" descr="tdiu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" y="-237744"/>
            <a:ext cx="2011680" cy="20116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10512" y="416433"/>
            <a:ext cx="4160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TOSHKENT DAVLAT IQTISODIYOT UNIVERSITETI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837944" y="91897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80" dirty="0">
                <a:solidFill>
                  <a:srgbClr val="AE8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PROFESSOR-O'QITUVCHI PORTFOLIOSI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502920" y="1572768"/>
            <a:ext cx="1417320" cy="1417320"/>
          </a:xfrm>
          <a:prstGeom prst="ellipse">
            <a:avLst/>
          </a:prstGeom>
          <a:solidFill>
            <a:srgbClr val="DCE7F5"/>
          </a:solidFill>
          <a:ln w="12700">
            <a:solidFill>
              <a:srgbClr val="2C4E7C"/>
            </a:solidFill>
            <a:prstDash val="dash"/>
          </a:ln>
        </p:spPr>
      </p:sp>
      <p:sp>
        <p:nvSpPr>
          <p:cNvPr id="8" name="Shape 5"/>
          <p:cNvSpPr/>
          <p:nvPr/>
        </p:nvSpPr>
        <p:spPr>
          <a:xfrm>
            <a:off x="854964" y="1924812"/>
            <a:ext cx="713232" cy="713232"/>
          </a:xfrm>
          <a:prstGeom prst="ellipse">
            <a:avLst/>
          </a:prstGeom>
          <a:solidFill>
            <a:srgbClr val="2C4E7C"/>
          </a:solidFill>
          <a:ln/>
        </p:spPr>
      </p:sp>
      <p:pic>
        <p:nvPicPr>
          <p:cNvPr id="9" name="Image 1" descr="icons/user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12" y="2080260"/>
            <a:ext cx="402336" cy="40233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65760" y="3044952"/>
            <a:ext cx="1691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11" name="Shape 7"/>
          <p:cNvSpPr/>
          <p:nvPr/>
        </p:nvSpPr>
        <p:spPr>
          <a:xfrm>
            <a:off x="2194560" y="1572768"/>
            <a:ext cx="4864608" cy="1545336"/>
          </a:xfrm>
          <a:prstGeom prst="roundRect">
            <a:avLst>
              <a:gd name="adj" fmla="val 4211"/>
            </a:avLst>
          </a:prstGeom>
          <a:solidFill>
            <a:srgbClr val="DCE7F5"/>
          </a:solidFill>
          <a:ln/>
        </p:spPr>
      </p:sp>
      <p:sp>
        <p:nvSpPr>
          <p:cNvPr id="12" name="Text 8"/>
          <p:cNvSpPr/>
          <p:nvPr/>
        </p:nvSpPr>
        <p:spPr>
          <a:xfrm>
            <a:off x="2437257" y="1640967"/>
            <a:ext cx="4407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60" dirty="0">
                <a:solidFill>
                  <a:srgbClr val="AE8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F.I.SH. (TO'LIQ)</a:t>
            </a:r>
            <a:endParaRPr lang="en-US" sz="850" dirty="0"/>
          </a:p>
        </p:txBody>
      </p:sp>
      <p:sp>
        <p:nvSpPr>
          <p:cNvPr id="13" name="Text 9"/>
          <p:cNvSpPr/>
          <p:nvPr/>
        </p:nvSpPr>
        <p:spPr>
          <a:xfrm>
            <a:off x="2417826" y="1806385"/>
            <a:ext cx="44074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 smtClean="0">
                <a:solidFill>
                  <a:srgbClr val="13294B"/>
                </a:solidFill>
                <a:latin typeface="Cambria" pitchFamily="34" charset="0"/>
                <a:ea typeface="Cambria" pitchFamily="34" charset="-122"/>
              </a:rPr>
              <a:t>Ibragimov</a:t>
            </a:r>
            <a:r>
              <a:rPr lang="en-US" sz="1600" b="1" dirty="0" smtClean="0">
                <a:solidFill>
                  <a:srgbClr val="13294B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1600" b="1" dirty="0" err="1" smtClean="0">
                <a:solidFill>
                  <a:srgbClr val="13294B"/>
                </a:solidFill>
                <a:latin typeface="Cambria" pitchFamily="34" charset="0"/>
                <a:ea typeface="Cambria" pitchFamily="34" charset="-122"/>
              </a:rPr>
              <a:t>G‘anijon</a:t>
            </a:r>
            <a:r>
              <a:rPr lang="en-US" sz="1600" b="1" dirty="0" smtClean="0">
                <a:solidFill>
                  <a:srgbClr val="13294B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1600" b="1" dirty="0" err="1" smtClean="0">
                <a:solidFill>
                  <a:srgbClr val="13294B"/>
                </a:solidFill>
                <a:latin typeface="Cambria" pitchFamily="34" charset="0"/>
                <a:ea typeface="Cambria" pitchFamily="34" charset="-122"/>
              </a:rPr>
              <a:t>G‘ayratovich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2423160" y="2161222"/>
            <a:ext cx="4407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60" dirty="0">
                <a:solidFill>
                  <a:srgbClr val="AE8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ILMIY DARAJASI VA UNVONI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2423160" y="2375376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</a:t>
            </a:r>
            <a:r>
              <a:rPr lang="en-US" sz="1050" i="1" dirty="0" err="1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iqtisodiyot</a:t>
            </a: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fanlari</a:t>
            </a: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 smtClean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doktori</a:t>
            </a:r>
            <a:r>
              <a:rPr lang="en-US" sz="1050" i="1" dirty="0" smtClean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(DSc), </a:t>
            </a:r>
            <a:r>
              <a:rPr lang="en-US" sz="1050" i="1" dirty="0" err="1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dotsent</a:t>
            </a: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]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2428875" y="2647918"/>
            <a:ext cx="4407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60" dirty="0">
                <a:solidFill>
                  <a:srgbClr val="AE8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KAFEDRA / STRUKTUR BO'LIM VA LAVOZIMI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2423160" y="2851007"/>
            <a:ext cx="44074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</a:t>
            </a:r>
            <a:r>
              <a:rPr lang="en-US" sz="1050" i="1" dirty="0" err="1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Innovatsion</a:t>
            </a: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menejment</a:t>
            </a: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050" i="1" dirty="0" err="1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dotsent</a:t>
            </a:r>
            <a:r>
              <a:rPr lang="en-US" sz="1050" i="1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]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2423160" y="3191256"/>
            <a:ext cx="219456" cy="219456"/>
          </a:xfrm>
          <a:prstGeom prst="ellipse">
            <a:avLst/>
          </a:prstGeom>
          <a:solidFill>
            <a:srgbClr val="13294B"/>
          </a:solidFill>
          <a:ln/>
        </p:spPr>
      </p:sp>
      <p:pic>
        <p:nvPicPr>
          <p:cNvPr id="19" name="Image 2" descr="icons/phon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024" y="3246120"/>
            <a:ext cx="109728" cy="10972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2697480" y="3172968"/>
            <a:ext cx="1929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+998 </a:t>
            </a:r>
            <a:r>
              <a:rPr lang="en-US" sz="950" dirty="0" smtClean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90 013 00 07]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4718304" y="3191256"/>
            <a:ext cx="219456" cy="219456"/>
          </a:xfrm>
          <a:prstGeom prst="ellipse">
            <a:avLst/>
          </a:prstGeom>
          <a:solidFill>
            <a:srgbClr val="13294B"/>
          </a:solidFill>
          <a:ln/>
        </p:spPr>
      </p:sp>
      <p:pic>
        <p:nvPicPr>
          <p:cNvPr id="22" name="Image 3" descr="icons/envelop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168" y="3246120"/>
            <a:ext cx="109728" cy="10972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4992624" y="3172968"/>
            <a:ext cx="1837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50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[g.ibragimov@tsue.uz ]</a:t>
            </a:r>
            <a:endParaRPr lang="en-US" sz="950" dirty="0"/>
          </a:p>
        </p:txBody>
      </p:sp>
      <p:sp>
        <p:nvSpPr>
          <p:cNvPr id="24" name="Shape 18"/>
          <p:cNvSpPr/>
          <p:nvPr/>
        </p:nvSpPr>
        <p:spPr>
          <a:xfrm>
            <a:off x="502920" y="3401568"/>
            <a:ext cx="365760" cy="365760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25" name="Image 4" descr="icons/briefcase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216" y="3483864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005840" y="3383280"/>
            <a:ext cx="60533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TAJRIBASI VA FAOLIYAT SOHASI</a:t>
            </a:r>
            <a:endParaRPr lang="en-US" sz="1400" dirty="0"/>
          </a:p>
        </p:txBody>
      </p:sp>
      <p:sp>
        <p:nvSpPr>
          <p:cNvPr id="27" name="Shape 20"/>
          <p:cNvSpPr/>
          <p:nvPr/>
        </p:nvSpPr>
        <p:spPr>
          <a:xfrm>
            <a:off x="502920" y="3840480"/>
            <a:ext cx="6556248" cy="1627632"/>
          </a:xfrm>
          <a:prstGeom prst="roundRect">
            <a:avLst>
              <a:gd name="adj" fmla="val 3371"/>
            </a:avLst>
          </a:prstGeom>
          <a:solidFill>
            <a:srgbClr val="F4F5F7"/>
          </a:solidFill>
          <a:ln/>
        </p:spPr>
      </p:sp>
      <p:sp>
        <p:nvSpPr>
          <p:cNvPr id="28" name="Text 21"/>
          <p:cNvSpPr/>
          <p:nvPr/>
        </p:nvSpPr>
        <p:spPr>
          <a:xfrm>
            <a:off x="594359" y="3922776"/>
            <a:ext cx="6356275" cy="1293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</a:pP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Menejment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iqtisodiyot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sohasida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10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yildan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ortiq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mehnat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tajribasiga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ega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Ilmiy-pedagogik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Oliy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ta’limdagi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faoliyat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staji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10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yil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Faoliyati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davomida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oliy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ta’lim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tizimida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pedagogik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ilmiy-tadqiqot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ishlarini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olib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borib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korporativ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boshqaruv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strategik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menejment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innovatsion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menejment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korporativ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strategiya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yo‘nalishlarida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faoliyat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yuritgan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Hozirgi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kunda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Toshkent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davlat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iqtisodiyot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universiteti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Innovatsion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menejment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kafedrasida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dotsent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lavozimida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faoliyat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yuritadi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Kafedraning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ilmiy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salohiyatini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oshirish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yangi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o‘quv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dasturlari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hamda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darsliklar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yaratishda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faol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ishtirok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etgan</a:t>
            </a:r>
            <a:r>
              <a:rPr lang="en-US" sz="11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9" name="Shape 22"/>
          <p:cNvSpPr/>
          <p:nvPr/>
        </p:nvSpPr>
        <p:spPr>
          <a:xfrm>
            <a:off x="502920" y="5586984"/>
            <a:ext cx="365760" cy="338327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30" name="Image 5" descr="icons/graduation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8932" y="5632704"/>
            <a:ext cx="201168" cy="20116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005840" y="5541264"/>
            <a:ext cx="60533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TA'LIM</a:t>
            </a:r>
            <a:endParaRPr lang="en-US" sz="1400" dirty="0"/>
          </a:p>
        </p:txBody>
      </p:sp>
      <p:sp>
        <p:nvSpPr>
          <p:cNvPr id="32" name="Shape 24"/>
          <p:cNvSpPr/>
          <p:nvPr/>
        </p:nvSpPr>
        <p:spPr>
          <a:xfrm>
            <a:off x="513258" y="5937599"/>
            <a:ext cx="3781044" cy="1524254"/>
          </a:xfrm>
          <a:prstGeom prst="roundRect">
            <a:avLst>
              <a:gd name="adj" fmla="val 6316"/>
            </a:avLst>
          </a:prstGeom>
          <a:solidFill>
            <a:srgbClr val="F4F5F7"/>
          </a:solidFill>
          <a:ln/>
        </p:spPr>
      </p:sp>
      <p:sp>
        <p:nvSpPr>
          <p:cNvPr id="33" name="Text 25"/>
          <p:cNvSpPr/>
          <p:nvPr/>
        </p:nvSpPr>
        <p:spPr>
          <a:xfrm>
            <a:off x="585216" y="5920645"/>
            <a:ext cx="3601212" cy="14870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2015 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y. – 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BMTI,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Kasb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ta’limi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“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Iqtisodiyot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”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bakalavr</a:t>
            </a:r>
            <a:endParaRPr lang="en-US" sz="1000" i="1" dirty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2017 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y. – TDIU, 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“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Iqtisodiyot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”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magistratura</a:t>
            </a:r>
            <a:endParaRPr lang="en-US" sz="1000" i="1" dirty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2022 y. – 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TDTU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08.00.03 –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Sanoat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iqtisodiyoti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 PhD,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Oziq-ovqat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Sanoatini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Transformatsiyalashasosida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Samaradorlikni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Oshirish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(«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Kogon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yog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‘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ekstraksiya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zavodi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»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aksiyadorlik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jamiyati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misolida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2026 y. 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– TDIU 08.00.07 -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Moliya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pul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muomalasi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kredit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ixtisosligi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bo‘yicha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(DSc)“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Aksiyadorlik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jamiyatlarida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xorijiy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investitsiyalarni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jalb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etishda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moliyaviy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dastaklardan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foydalanish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metodologiyasini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takomillashtirish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”</a:t>
            </a:r>
          </a:p>
          <a:p>
            <a:pPr algn="just"/>
            <a:endParaRPr lang="en-US" sz="1000" i="1" dirty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i="1" dirty="0" smtClean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i="1" dirty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i="1" dirty="0" smtClean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i="1" dirty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i="1" dirty="0" smtClean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i="1" dirty="0" smtClean="0">
              <a:solidFill>
                <a:srgbClr val="5A5F66"/>
              </a:solidFill>
              <a:latin typeface="Times New Roman" panose="02020603050405020304" pitchFamily="18" charset="0"/>
              <a:ea typeface="Calibri" pitchFamily="34" charset="-122"/>
              <a:cs typeface="Times New Roman" panose="02020603050405020304" pitchFamily="18" charset="0"/>
            </a:endParaRPr>
          </a:p>
          <a:p>
            <a:pPr algn="just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Shape 26"/>
          <p:cNvSpPr/>
          <p:nvPr/>
        </p:nvSpPr>
        <p:spPr>
          <a:xfrm>
            <a:off x="4511040" y="5550408"/>
            <a:ext cx="365760" cy="365760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35" name="Image 6" descr="icons/chartline_whi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5716" y="5622163"/>
            <a:ext cx="201168" cy="20116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5102352" y="5541264"/>
            <a:ext cx="19568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ILMIY YO'NALISHI</a:t>
            </a:r>
            <a:endParaRPr lang="en-US" sz="1400" dirty="0"/>
          </a:p>
        </p:txBody>
      </p:sp>
      <p:sp>
        <p:nvSpPr>
          <p:cNvPr id="37" name="Shape 28"/>
          <p:cNvSpPr/>
          <p:nvPr/>
        </p:nvSpPr>
        <p:spPr>
          <a:xfrm>
            <a:off x="4421124" y="5998464"/>
            <a:ext cx="2638044" cy="868680"/>
          </a:xfrm>
          <a:prstGeom prst="roundRect">
            <a:avLst>
              <a:gd name="adj" fmla="val 6316"/>
            </a:avLst>
          </a:prstGeom>
          <a:solidFill>
            <a:srgbClr val="F4F5F7"/>
          </a:solidFill>
          <a:ln/>
        </p:spPr>
      </p:sp>
      <p:sp>
        <p:nvSpPr>
          <p:cNvPr id="38" name="Text 29"/>
          <p:cNvSpPr/>
          <p:nvPr/>
        </p:nvSpPr>
        <p:spPr>
          <a:xfrm>
            <a:off x="4421124" y="6057900"/>
            <a:ext cx="2529510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Ilmiy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izlanishlari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sanoat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korxonalarida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korporativ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boshqaruv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samaradorligini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oshirish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korporativ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strategiyalarni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samarali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joriy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etish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strategik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transformatsiya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innovatsion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rivojlanish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masalalariga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yo‘naltirilgan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</a:t>
            </a:r>
            <a:endParaRPr lang="en-US" sz="1000" dirty="0"/>
          </a:p>
        </p:txBody>
      </p:sp>
      <p:sp>
        <p:nvSpPr>
          <p:cNvPr id="39" name="Shape 30"/>
          <p:cNvSpPr/>
          <p:nvPr/>
        </p:nvSpPr>
        <p:spPr>
          <a:xfrm>
            <a:off x="521208" y="7514272"/>
            <a:ext cx="420624" cy="296672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40" name="Image 7" descr="icons/handshake_whit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406" y="7550373"/>
            <a:ext cx="237744" cy="237744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987552" y="7521878"/>
            <a:ext cx="6007608" cy="31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kern="0" spc="50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HAMKORLIK OLIB BORGAN TASHKILOTLARI</a:t>
            </a:r>
            <a:endParaRPr lang="en-US" sz="1550" dirty="0"/>
          </a:p>
        </p:txBody>
      </p:sp>
      <p:sp>
        <p:nvSpPr>
          <p:cNvPr id="42" name="Shape 32"/>
          <p:cNvSpPr/>
          <p:nvPr/>
        </p:nvSpPr>
        <p:spPr>
          <a:xfrm>
            <a:off x="513258" y="7856650"/>
            <a:ext cx="6556248" cy="890016"/>
          </a:xfrm>
          <a:prstGeom prst="roundRect">
            <a:avLst>
              <a:gd name="adj" fmla="val 5455"/>
            </a:avLst>
          </a:prstGeom>
          <a:solidFill>
            <a:srgbClr val="F0E6D2"/>
          </a:solidFill>
          <a:ln w="9525">
            <a:solidFill>
              <a:srgbClr val="AE8A44"/>
            </a:solidFill>
            <a:prstDash val="solid"/>
          </a:ln>
        </p:spPr>
      </p:sp>
      <p:sp>
        <p:nvSpPr>
          <p:cNvPr id="43" name="Text 33"/>
          <p:cNvSpPr/>
          <p:nvPr/>
        </p:nvSpPr>
        <p:spPr>
          <a:xfrm>
            <a:off x="625602" y="7900035"/>
            <a:ext cx="6325032" cy="601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Toshkent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davlat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iqtisodiyot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universiteti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hamda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quyidagi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tashkilotlar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o‘rtasida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tuzilgan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xo‘jalik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shartnomalarining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bajarilishida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loyiha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rahbari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sifatida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ishtirok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etgan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: </a:t>
            </a:r>
            <a:r>
              <a:rPr lang="ru-RU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"К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</a:t>
            </a:r>
            <a:r>
              <a:rPr lang="ru-RU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М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OLIDDIN </a:t>
            </a:r>
            <a:r>
              <a:rPr lang="ru-RU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ОМА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</a:t>
            </a:r>
            <a:r>
              <a:rPr lang="ru-RU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BARA</a:t>
            </a:r>
            <a:r>
              <a:rPr lang="ru-RU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К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A"MCHJ, «TURON BANK» ATB, «Neo Group Style»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MChJ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«Asl Textile Trade»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MChJ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, «Bio Time»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MChJ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Oʻzbekiston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Respublikasi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Davlat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aktivlarini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boshqarish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agentligi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huzuridagi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Xususiylashtirish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davlat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aktivlarini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boshqarish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muammolarini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tadqiq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etish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markazida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amaliy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tadqiqot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olib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borgan</a:t>
            </a:r>
            <a:r>
              <a:rPr lang="en-US" sz="1050" i="1" dirty="0">
                <a:solidFill>
                  <a:srgbClr val="22283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Shape 34"/>
          <p:cNvSpPr/>
          <p:nvPr/>
        </p:nvSpPr>
        <p:spPr>
          <a:xfrm>
            <a:off x="496062" y="8787384"/>
            <a:ext cx="365760" cy="365760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45" name="Image 8" descr="icons/award_whit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358" y="8822595"/>
            <a:ext cx="201168" cy="201168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828675" y="8830564"/>
            <a:ext cx="6053328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YUTUQLAR VA SERTIFIKATLAR</a:t>
            </a:r>
            <a:endParaRPr lang="en-US" sz="1400" dirty="0"/>
          </a:p>
        </p:txBody>
      </p:sp>
      <p:sp>
        <p:nvSpPr>
          <p:cNvPr id="47" name="Shape 36"/>
          <p:cNvSpPr/>
          <p:nvPr/>
        </p:nvSpPr>
        <p:spPr>
          <a:xfrm>
            <a:off x="486918" y="9235439"/>
            <a:ext cx="3140964" cy="628301"/>
          </a:xfrm>
          <a:prstGeom prst="roundRect">
            <a:avLst>
              <a:gd name="adj" fmla="val 7059"/>
            </a:avLst>
          </a:prstGeom>
          <a:solidFill>
            <a:srgbClr val="F4F5F7"/>
          </a:solidFill>
          <a:ln/>
        </p:spPr>
      </p:sp>
      <p:sp>
        <p:nvSpPr>
          <p:cNvPr id="48" name="Text 37"/>
          <p:cNvSpPr/>
          <p:nvPr/>
        </p:nvSpPr>
        <p:spPr>
          <a:xfrm>
            <a:off x="621030" y="9263157"/>
            <a:ext cx="2967990" cy="68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Rossiya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Federatsiyasi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Tomsk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davlat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universiteti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Turkiyaning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Istanbul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universitetida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Malaka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oshirish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loyihalarida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ishtirok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etgan</a:t>
            </a:r>
            <a:r>
              <a:rPr lang="en-US" sz="1000" i="1" dirty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.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Shape 38"/>
          <p:cNvSpPr/>
          <p:nvPr/>
        </p:nvSpPr>
        <p:spPr>
          <a:xfrm>
            <a:off x="3958781" y="8886444"/>
            <a:ext cx="318516" cy="249936"/>
          </a:xfrm>
          <a:prstGeom prst="ellipse">
            <a:avLst/>
          </a:prstGeom>
          <a:solidFill>
            <a:srgbClr val="AE8A44"/>
          </a:solidFill>
          <a:ln/>
        </p:spPr>
      </p:sp>
      <p:pic>
        <p:nvPicPr>
          <p:cNvPr id="50" name="Image 9" descr="icons/chalkboard_whit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5547" y="8919972"/>
            <a:ext cx="201168" cy="201168"/>
          </a:xfrm>
          <a:prstGeom prst="rect">
            <a:avLst/>
          </a:prstGeom>
        </p:spPr>
      </p:pic>
      <p:sp>
        <p:nvSpPr>
          <p:cNvPr id="51" name="Text 39"/>
          <p:cNvSpPr/>
          <p:nvPr/>
        </p:nvSpPr>
        <p:spPr>
          <a:xfrm>
            <a:off x="4357878" y="8845804"/>
            <a:ext cx="2638044" cy="264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O'QITILADIGAN FANLAR</a:t>
            </a:r>
            <a:endParaRPr lang="en-US" sz="1400" dirty="0"/>
          </a:p>
        </p:txBody>
      </p:sp>
      <p:sp>
        <p:nvSpPr>
          <p:cNvPr id="52" name="Shape 40"/>
          <p:cNvSpPr/>
          <p:nvPr/>
        </p:nvSpPr>
        <p:spPr>
          <a:xfrm>
            <a:off x="3947160" y="9235440"/>
            <a:ext cx="3140964" cy="676656"/>
          </a:xfrm>
          <a:prstGeom prst="roundRect">
            <a:avLst>
              <a:gd name="adj" fmla="val 7059"/>
            </a:avLst>
          </a:prstGeom>
          <a:solidFill>
            <a:srgbClr val="F4F5F7"/>
          </a:solidFill>
          <a:ln/>
        </p:spPr>
      </p:sp>
      <p:sp>
        <p:nvSpPr>
          <p:cNvPr id="53" name="Text 41"/>
          <p:cNvSpPr/>
          <p:nvPr/>
        </p:nvSpPr>
        <p:spPr>
          <a:xfrm>
            <a:off x="4101084" y="9249156"/>
            <a:ext cx="28117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Tadqiqot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ususllari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va</a:t>
            </a:r>
            <a:r>
              <a:rPr lang="en-US" sz="1000" i="1" dirty="0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000" i="1" dirty="0" err="1" smtClean="0">
                <a:solidFill>
                  <a:srgbClr val="5A5F66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ko’nikmalari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Shape 42"/>
          <p:cNvSpPr/>
          <p:nvPr/>
        </p:nvSpPr>
        <p:spPr>
          <a:xfrm>
            <a:off x="502920" y="9957816"/>
            <a:ext cx="292608" cy="292608"/>
          </a:xfrm>
          <a:prstGeom prst="ellipse">
            <a:avLst/>
          </a:prstGeom>
          <a:solidFill>
            <a:srgbClr val="13294B"/>
          </a:solidFill>
          <a:ln/>
        </p:spPr>
      </p:sp>
      <p:pic>
        <p:nvPicPr>
          <p:cNvPr id="55" name="Image 10" descr="icons/globe_whit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928" y="10021824"/>
            <a:ext cx="164592" cy="164592"/>
          </a:xfrm>
          <a:prstGeom prst="rect">
            <a:avLst/>
          </a:prstGeom>
        </p:spPr>
      </p:pic>
      <p:sp>
        <p:nvSpPr>
          <p:cNvPr id="56" name="Text 43"/>
          <p:cNvSpPr/>
          <p:nvPr/>
        </p:nvSpPr>
        <p:spPr>
          <a:xfrm>
            <a:off x="868680" y="9957816"/>
            <a:ext cx="1819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https://tsue.uz/</a:t>
            </a:r>
            <a:endParaRPr lang="en-US" sz="950" dirty="0"/>
          </a:p>
        </p:txBody>
      </p:sp>
      <p:sp>
        <p:nvSpPr>
          <p:cNvPr id="57" name="Shape 44"/>
          <p:cNvSpPr/>
          <p:nvPr/>
        </p:nvSpPr>
        <p:spPr>
          <a:xfrm>
            <a:off x="2688336" y="9957816"/>
            <a:ext cx="292608" cy="292608"/>
          </a:xfrm>
          <a:prstGeom prst="ellipse">
            <a:avLst/>
          </a:prstGeom>
          <a:solidFill>
            <a:srgbClr val="13294B"/>
          </a:solidFill>
          <a:ln/>
        </p:spPr>
      </p:sp>
      <p:pic>
        <p:nvPicPr>
          <p:cNvPr id="58" name="Image 11" descr="icons/phon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344" y="10021824"/>
            <a:ext cx="164592" cy="164592"/>
          </a:xfrm>
          <a:prstGeom prst="rect">
            <a:avLst/>
          </a:prstGeom>
        </p:spPr>
      </p:pic>
      <p:sp>
        <p:nvSpPr>
          <p:cNvPr id="59" name="Text 45"/>
          <p:cNvSpPr/>
          <p:nvPr/>
        </p:nvSpPr>
        <p:spPr>
          <a:xfrm>
            <a:off x="3054096" y="9957816"/>
            <a:ext cx="1819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+998 71 245 42</a:t>
            </a:r>
            <a:endParaRPr lang="en-US" sz="950" dirty="0"/>
          </a:p>
        </p:txBody>
      </p:sp>
      <p:sp>
        <p:nvSpPr>
          <p:cNvPr id="60" name="Shape 46"/>
          <p:cNvSpPr/>
          <p:nvPr/>
        </p:nvSpPr>
        <p:spPr>
          <a:xfrm>
            <a:off x="4873752" y="9957816"/>
            <a:ext cx="292608" cy="292608"/>
          </a:xfrm>
          <a:prstGeom prst="ellipse">
            <a:avLst/>
          </a:prstGeom>
          <a:solidFill>
            <a:srgbClr val="13294B"/>
          </a:solidFill>
          <a:ln/>
        </p:spPr>
      </p:sp>
      <p:pic>
        <p:nvPicPr>
          <p:cNvPr id="61" name="Image 12" descr="icons/envelop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760" y="10021824"/>
            <a:ext cx="164592" cy="164592"/>
          </a:xfrm>
          <a:prstGeom prst="rect">
            <a:avLst/>
          </a:prstGeom>
        </p:spPr>
      </p:pic>
      <p:sp>
        <p:nvSpPr>
          <p:cNvPr id="62" name="Text 47"/>
          <p:cNvSpPr/>
          <p:nvPr/>
        </p:nvSpPr>
        <p:spPr>
          <a:xfrm>
            <a:off x="5239512" y="9957816"/>
            <a:ext cx="1819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2228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info@tsue.uz</a:t>
            </a:r>
            <a:endParaRPr lang="en-US" sz="950" dirty="0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2727" y="1458468"/>
            <a:ext cx="1457706" cy="16119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405</Words>
  <Application>Microsoft Office PowerPoint</Application>
  <PresentationFormat>Произвольный</PresentationFormat>
  <Paragraphs>36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</vt:lpstr>
      <vt:lpstr>Times New Roman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22</cp:revision>
  <dcterms:created xsi:type="dcterms:W3CDTF">2026-08-07T09:44:36Z</dcterms:created>
  <dcterms:modified xsi:type="dcterms:W3CDTF">2026-08-28T06:38:15Z</dcterms:modified>
</cp:coreProperties>
</file>