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9" d="100"/>
          <a:sy n="109" d="100"/>
        </p:scale>
        <p:origin x="55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5850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Salomlashish. Master-klassning maqsadini e'lon qilish: doktorantlarga tadqiqotni jarayondan emas, yakuniy ilmiy natijadan boshlab rejalashtirishni o'rgatish. Wiggins va McTighe'ning ta'lim sohasidagi 'Understanding by Design' modelini ilmiy tadqiqot metodologiyasiga qanday tatbiq etish mumkinligini ko'rsatib berish va'da qilinadi. 1 soatlik formatning interaktiv ekanligini, amaliy mashqlar bo'lishini ta'kidlash.</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Doktorantlarga rioya qiling: ko'pchilik tadqiqotni adabiyotlar sharhidan yoki qulay ma'lumotlar bazasidan boshlaydi, natijada oy-oylab vaqt sarflanadi, lekin oxirida 'Bu nima uchun muhim?' degan savolga tayyor javob bo'lmaydi. Bu — Wiggins va McTighe ta'lim sohasida tanqid qilgan 'activity-focused design' bilan bir xil mantiqiy xato. Auditoriyadan qo'l ko'tarib javob so'rang: kim shu holatni boshidan kechirgan?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Backward Design tushunchasini kelib chiqishi bilan tanishtiring: Grant Wiggins va Jay McTighe 1998-yilda 'Understanding by Design' kitobida ta'lim dizayni uchun taklif qilgan. Asosiy g'oya - 'Begin with the end in mind'. Ilmiy metodologiyaga tatbiq etganda, bu tadqiqotchi avval o'zining ilmiy hissasini (nima yangilik kiritmoqchi) aniq tasavvur qilishini, keyin bu hissani qanday isbotlashini, va faqat shundan keyin qanday metod tanlashini bildiradi. Diagrammani ko'rsating: an'anaviy chiziqli yo'l va uni teskari aylantirgan Backward Design yo'li.</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slaydda butun master-klassning yo'l xaritasini bering: uchta bosqichni ketma-ket ko'rsating va har birining bir jumlalik mohiyatini tushuntiring. Ta'kidlang: bu qat'iy chiziqli jarayon emas, lekin boshlang'ich tartib muhim — natija va dalil aniqlanmasdan turib metodologiya tanlash mumkin emas. Keyingi slaydlarda har bir bosqich alohida chuqur ko'rib chiqilishini ayting.</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Ushbu bosqichda tadqiqotchi 'nimani o'rganaman' emas, balki 'nimani isbotlayman va bu ilm-fanga qanday yangilik olib keladi' savoliga javob berishi kerakligini tushuntiring. Real misol orqali ko'rsating: aniq, tor va testlanadigan gipoteza qanday ko'rinishda bo'lishi kerakligini tahlil qiling. Umumiy xato — juda keng yoki noaniq gipotezalarni misol qilib keltiring (ixtiyoriy).</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Doktorantlarga 3 daqiqa vaqt bering, ular daftarga yoki noutbukda yozsinlar. Vaqt tugagach, 2-3 kishidan ixtiyoriy ravishda javobini ovoz chiqarib o'qishni so'rang va qisqa fikr-mulohaza (feedback) bering: gipoteza yetarlicha tor va testlanadiganmi?</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bosqichning muhimligini ta'kidlang: ko'p tadqiqotchilar ma'lumot yig'ib bo'lgandan keyin 'endi buni qanday isbotlashim mumkin' deb o'ylaydi — bu kech. Dalil mezonlarini gipoteza bilan bir vaqtda, metodologiyadan OLDIN belgilash kerak. Statistik va sifat tadqiqotlari uchun tegishli mezonlarni tushuntiring.</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Juftlik ishini tashkil qiling. Bu mashq doktorantlarga 'opponent nuqtai nazaridan' fikrlashni o'rgatadi — himoya paytida beriladigan eng qiyin savolni oldindan bashorat qilish qobiliyatini rivojlantiradi.</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Ta'kidlang: bu bosqich oxirgi o'rinda kelishi tasodifiy emas. Metodologiya avvalgi ikki bosqichga 'xizmat qiladi', aksincha emas. Ko'p tadqiqotchilar xatosi — o'zlariga 'tanish' yoki 'oson' metodni tanlab, keyin gipotezani shu metodga moslashtiradi. Backward Design bu mantiqni to'g'ri tartibga soladi.</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mashq eng muhim ogohlantirishni mustahkamlaydi: metodologiya tanlovi qulaylikdan emas, dalil talabidan kelib chiqishi kerak. Ba'zi ishtirokchilar hali ham 'men sifat tadqiqotini yaxshi bilaman' kabi javob berishi mumkin — buni yumshoq tarzda to'g'rilang.</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Jadvalni qatorma-qator ko'rib chiqing, har bir mezon bo'yicha qisqa izoh bering. Agar imkon bo'lsa, real dissertatsiya misolidan foydalaning: bitta tadqiqot g'oyasini ikkala yondashuv orqali qanday rejalashtirilishini solishtirib ko'rsating. Bu slayd master-klassning eng amaliy va ishontiruvchi qismi hisoblanadi.</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matritsani doktorantlarga shablon sifatida taqdim eting — ular o'z dissertatsiyasining har bir bobini yozishdan oldin ushbu savolga javob berishlari kerakligini tushuntiring. Bu vosita nafaqat dissertatsiya, balki Scopus/WoS maqolalari uchun ham qo'llanilishi mumkinligini ta'kidlang.</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Master-klassning asosiy mazmunini yig'iq holda takrorlang. Ta'kidlang: bu yondashuv ilmiy ijodkorlikni cheklamaydi, aksincha, uni yo'naltirilgan va samarali qiladi. Doktorantlarni bugungi mashqlarni o'z dissertatsiya rejalarida davom ettirishga undang.</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Ro'yxatni ovoz chiqarib o'qing va har bir ishtirokchidan o'z-o'zini baholashni so'rang (ichida, ovoz chiqarmasdan). Yakunda savol-javob sessiyasini oching, 5-10 daqiqa vaqt qoldiring. Doktorantlarga ushbu checklist va bugungi mashqlar natijalarini o'z ilmiy rahbariga (supervisor) ko'rsatishni tavsiya qiling.</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Ro'yxatni ovoz chiqarib o'qing va har bir ishtirokchidan o'z-o'zini baholashni so'rang (ichida, ovoz chiqarmasdan). Yakunda savol-javob sessiyasini oching, 5-10 daqiqa vaqt qoldiring. Doktorantlarga ushbu checklist va bugungi mashqlar natijalarini o'z ilmiy rahbariga (supervisor) ko'rsatishni tavsiya qiling.</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3142817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9692640" y="-1463040"/>
            <a:ext cx="4572000" cy="4572000"/>
          </a:xfrm>
          <a:prstGeom prst="ellipse">
            <a:avLst/>
          </a:prstGeom>
          <a:solidFill>
            <a:srgbClr val="141B4D"/>
          </a:solidFill>
          <a:ln/>
        </p:spPr>
      </p:sp>
      <p:sp>
        <p:nvSpPr>
          <p:cNvPr id="3" name="Shape 1"/>
          <p:cNvSpPr/>
          <p:nvPr/>
        </p:nvSpPr>
        <p:spPr>
          <a:xfrm>
            <a:off x="-1259059" y="4304714"/>
            <a:ext cx="3840480" cy="3840480"/>
          </a:xfrm>
          <a:prstGeom prst="ellipse">
            <a:avLst/>
          </a:prstGeom>
          <a:solidFill>
            <a:srgbClr val="141B4D"/>
          </a:solidFill>
          <a:ln/>
        </p:spPr>
      </p:sp>
      <p:sp>
        <p:nvSpPr>
          <p:cNvPr id="4" name="Shape 2"/>
          <p:cNvSpPr/>
          <p:nvPr/>
        </p:nvSpPr>
        <p:spPr>
          <a:xfrm rot="10800000">
            <a:off x="822960" y="478303"/>
            <a:ext cx="1188720" cy="502920"/>
          </a:xfrm>
          <a:prstGeom prst="rightArrow">
            <a:avLst/>
          </a:prstGeom>
          <a:solidFill>
            <a:srgbClr val="C9A227"/>
          </a:solidFill>
          <a:ln/>
        </p:spPr>
      </p:sp>
      <p:sp>
        <p:nvSpPr>
          <p:cNvPr id="5" name="Text 3"/>
          <p:cNvSpPr txBox="1"/>
          <p:nvPr/>
        </p:nvSpPr>
        <p:spPr>
          <a:xfrm>
            <a:off x="822960" y="1508760"/>
            <a:ext cx="7315200" cy="365760"/>
          </a:xfrm>
          <a:prstGeom prst="rect">
            <a:avLst/>
          </a:prstGeom>
          <a:noFill/>
          <a:ln/>
        </p:spPr>
        <p:txBody>
          <a:bodyPr wrap="square" lIns="0" tIns="0" rIns="0" bIns="0" rtlCol="0" anchor="ctr"/>
          <a:lstStyle/>
          <a:p>
            <a:pPr marL="0" indent="0">
              <a:buNone/>
            </a:pPr>
            <a:r>
              <a:rPr lang="en-US" sz="6000" b="1" kern="0" spc="300" dirty="0">
                <a:solidFill>
                  <a:srgbClr val="C9A227"/>
                </a:solidFill>
                <a:latin typeface="Calibri" pitchFamily="34" charset="0"/>
                <a:ea typeface="Calibri" pitchFamily="34" charset="-122"/>
                <a:cs typeface="Calibri" pitchFamily="34" charset="-120"/>
              </a:rPr>
              <a:t>BACKWARD DESIGN</a:t>
            </a:r>
            <a:endParaRPr lang="en-US" sz="6000" dirty="0"/>
          </a:p>
        </p:txBody>
      </p:sp>
      <p:sp>
        <p:nvSpPr>
          <p:cNvPr id="6" name="Text 4"/>
          <p:cNvSpPr txBox="1"/>
          <p:nvPr/>
        </p:nvSpPr>
        <p:spPr>
          <a:xfrm>
            <a:off x="822960" y="2011680"/>
            <a:ext cx="10241280" cy="1920240"/>
          </a:xfrm>
          <a:prstGeom prst="rect">
            <a:avLst/>
          </a:prstGeom>
          <a:noFill/>
          <a:ln/>
        </p:spPr>
        <p:txBody>
          <a:bodyPr wrap="square" lIns="0" tIns="0" rIns="0" bIns="0" rtlCol="0" anchor="ctr"/>
          <a:lstStyle/>
          <a:p>
            <a:pPr marL="0" indent="0">
              <a:lnSpc>
                <a:spcPct val="108000"/>
              </a:lnSpc>
              <a:buNone/>
            </a:pPr>
            <a:r>
              <a:rPr lang="en-US" sz="4000" b="1" dirty="0">
                <a:solidFill>
                  <a:srgbClr val="FFFFFF"/>
                </a:solidFill>
                <a:latin typeface="Cambria" pitchFamily="34" charset="0"/>
                <a:ea typeface="Cambria" pitchFamily="34" charset="-122"/>
                <a:cs typeface="Cambria" pitchFamily="34" charset="-120"/>
              </a:rPr>
              <a:t>Teskari loyihalash yondashuvi asosida</a:t>
            </a:r>
            <a:endParaRPr lang="en-US" sz="4000" dirty="0"/>
          </a:p>
          <a:p>
            <a:pPr marL="0" indent="0">
              <a:lnSpc>
                <a:spcPct val="108000"/>
              </a:lnSpc>
              <a:buNone/>
            </a:pPr>
            <a:r>
              <a:rPr lang="en-US" sz="4000" b="1" dirty="0">
                <a:solidFill>
                  <a:srgbClr val="FFFFFF"/>
                </a:solidFill>
                <a:latin typeface="Cambria" pitchFamily="34" charset="0"/>
                <a:ea typeface="Cambria" pitchFamily="34" charset="-122"/>
                <a:cs typeface="Cambria" pitchFamily="34" charset="-120"/>
              </a:rPr>
              <a:t>ilmiy tadqiqotni rejalashtirish</a:t>
            </a:r>
            <a:endParaRPr lang="en-US" sz="4000" dirty="0"/>
          </a:p>
        </p:txBody>
      </p:sp>
      <p:sp>
        <p:nvSpPr>
          <p:cNvPr id="7" name="Text 5"/>
          <p:cNvSpPr txBox="1"/>
          <p:nvPr/>
        </p:nvSpPr>
        <p:spPr>
          <a:xfrm>
            <a:off x="822960" y="3977640"/>
            <a:ext cx="9601200" cy="822960"/>
          </a:xfrm>
          <a:prstGeom prst="rect">
            <a:avLst/>
          </a:prstGeom>
          <a:noFill/>
          <a:ln/>
        </p:spPr>
        <p:txBody>
          <a:bodyPr wrap="square" lIns="0" tIns="0" rIns="0" bIns="0" rtlCol="0" anchor="ctr"/>
          <a:lstStyle/>
          <a:p>
            <a:pPr marL="0" indent="0">
              <a:lnSpc>
                <a:spcPct val="120000"/>
              </a:lnSpc>
              <a:buNone/>
            </a:pPr>
            <a:r>
              <a:rPr lang="en-US" sz="1600" i="1" dirty="0">
                <a:solidFill>
                  <a:srgbClr val="CADCFC"/>
                </a:solidFill>
                <a:latin typeface="Calibri" pitchFamily="34" charset="0"/>
                <a:ea typeface="Calibri" pitchFamily="34" charset="-122"/>
                <a:cs typeface="Calibri" pitchFamily="34" charset="-120"/>
              </a:rPr>
              <a:t>Natijadan boshlab orqaga qarab fikrlash: PhD tadqiqotchilari uchun</a:t>
            </a:r>
            <a:endParaRPr lang="en-US" sz="1600" dirty="0"/>
          </a:p>
          <a:p>
            <a:pPr marL="0" indent="0">
              <a:lnSpc>
                <a:spcPct val="120000"/>
              </a:lnSpc>
              <a:buNone/>
            </a:pPr>
            <a:r>
              <a:rPr lang="en-US" sz="1600" i="1" dirty="0">
                <a:solidFill>
                  <a:srgbClr val="CADCFC"/>
                </a:solidFill>
                <a:latin typeface="Calibri" pitchFamily="34" charset="0"/>
                <a:ea typeface="Calibri" pitchFamily="34" charset="-122"/>
                <a:cs typeface="Calibri" pitchFamily="34" charset="-120"/>
              </a:rPr>
              <a:t>Desired Results → Acceptable Evidence → Research Methods modeli</a:t>
            </a:r>
            <a:endParaRPr lang="en-US" sz="1600" dirty="0"/>
          </a:p>
        </p:txBody>
      </p:sp>
      <p:sp>
        <p:nvSpPr>
          <p:cNvPr id="8" name="Shape 6"/>
          <p:cNvSpPr/>
          <p:nvPr/>
        </p:nvSpPr>
        <p:spPr>
          <a:xfrm>
            <a:off x="822960" y="5074920"/>
            <a:ext cx="2926080" cy="0"/>
          </a:xfrm>
          <a:prstGeom prst="line">
            <a:avLst/>
          </a:prstGeom>
          <a:noFill/>
          <a:ln w="25400">
            <a:solidFill>
              <a:srgbClr val="C9A227"/>
            </a:solidFill>
            <a:prstDash val="solid"/>
          </a:ln>
        </p:spPr>
      </p:sp>
      <p:sp>
        <p:nvSpPr>
          <p:cNvPr id="10" name="Text 8"/>
          <p:cNvSpPr txBox="1"/>
          <p:nvPr/>
        </p:nvSpPr>
        <p:spPr>
          <a:xfrm>
            <a:off x="822960" y="5213837"/>
            <a:ext cx="9601200" cy="365760"/>
          </a:xfrm>
          <a:prstGeom prst="rect">
            <a:avLst/>
          </a:prstGeom>
          <a:noFill/>
          <a:ln/>
        </p:spPr>
        <p:txBody>
          <a:bodyPr wrap="square" lIns="0" tIns="0" rIns="0" bIns="0" rtlCol="0" anchor="ctr"/>
          <a:lstStyle/>
          <a:p>
            <a:pPr marL="0" indent="0">
              <a:buNone/>
            </a:pPr>
            <a:r>
              <a:rPr lang="en-US" sz="1100" dirty="0">
                <a:solidFill>
                  <a:srgbClr val="9AA6D1"/>
                </a:solidFill>
                <a:latin typeface="Calibri" pitchFamily="34" charset="0"/>
                <a:ea typeface="Calibri" pitchFamily="34" charset="-122"/>
                <a:cs typeface="Calibri" pitchFamily="34" charset="-120"/>
              </a:rPr>
              <a:t>Asos: Wiggins &amp; McTighe, “Understanding by Design” (1998) — ilmiy metodologiyaga adaptatsiya</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8FC"/>
        </a:solidFill>
        <a:effectLst/>
      </p:bgPr>
    </p:bg>
    <p:spTree>
      <p:nvGrpSpPr>
        <p:cNvPr id="1" name=""/>
        <p:cNvGrpSpPr/>
        <p:nvPr/>
      </p:nvGrpSpPr>
      <p:grpSpPr>
        <a:xfrm>
          <a:off x="0" y="0"/>
          <a:ext cx="0" cy="0"/>
          <a:chOff x="0" y="0"/>
          <a:chExt cx="0" cy="0"/>
        </a:xfrm>
      </p:grpSpPr>
      <p:sp>
        <p:nvSpPr>
          <p:cNvPr id="3" name="Text 1"/>
          <p:cNvSpPr txBox="1"/>
          <p:nvPr/>
        </p:nvSpPr>
        <p:spPr>
          <a:xfrm>
            <a:off x="548640" y="685800"/>
            <a:ext cx="11064240" cy="868680"/>
          </a:xfrm>
          <a:prstGeom prst="rect">
            <a:avLst/>
          </a:prstGeom>
          <a:noFill/>
          <a:ln/>
        </p:spPr>
        <p:txBody>
          <a:bodyPr wrap="square" lIns="0" tIns="0" rIns="0" bIns="0" rtlCol="0" anchor="ctr"/>
          <a:lstStyle/>
          <a:p>
            <a:pPr marL="0" indent="0">
              <a:buNone/>
            </a:pPr>
            <a:r>
              <a:rPr lang="en-US" sz="2800" b="1" dirty="0">
                <a:solidFill>
                  <a:srgbClr val="1E2761"/>
                </a:solidFill>
                <a:latin typeface="Cambria" pitchFamily="34" charset="0"/>
                <a:ea typeface="Cambria" pitchFamily="34" charset="-122"/>
                <a:cs typeface="Cambria" pitchFamily="34" charset="-120"/>
              </a:rPr>
              <a:t>An’anaviy tuzoq: faoliyatga yo‘naltirilgan tadqiqot</a:t>
            </a:r>
            <a:endParaRPr lang="en-US" sz="2800" dirty="0"/>
          </a:p>
        </p:txBody>
      </p:sp>
      <p:sp>
        <p:nvSpPr>
          <p:cNvPr id="4" name="Shape 2"/>
          <p:cNvSpPr/>
          <p:nvPr/>
        </p:nvSpPr>
        <p:spPr>
          <a:xfrm>
            <a:off x="548640" y="1783080"/>
            <a:ext cx="6537960" cy="4160520"/>
          </a:xfrm>
          <a:prstGeom prst="roundRect">
            <a:avLst>
              <a:gd name="adj" fmla="val 1758"/>
            </a:avLst>
          </a:prstGeom>
          <a:solidFill>
            <a:srgbClr val="FFFFFF"/>
          </a:solidFill>
          <a:ln w="12700">
            <a:solidFill>
              <a:srgbClr val="DFE3F0"/>
            </a:solidFill>
            <a:prstDash val="solid"/>
          </a:ln>
        </p:spPr>
      </p:sp>
      <p:sp>
        <p:nvSpPr>
          <p:cNvPr id="5" name="Shape 3"/>
          <p:cNvSpPr/>
          <p:nvPr/>
        </p:nvSpPr>
        <p:spPr>
          <a:xfrm>
            <a:off x="822960" y="2057400"/>
            <a:ext cx="384048" cy="384048"/>
          </a:xfrm>
          <a:prstGeom prst="ellipse">
            <a:avLst/>
          </a:prstGeom>
          <a:solidFill>
            <a:srgbClr val="1E2761"/>
          </a:solidFill>
          <a:ln/>
        </p:spPr>
      </p:sp>
      <p:sp>
        <p:nvSpPr>
          <p:cNvPr id="6" name="Text 4"/>
          <p:cNvSpPr txBox="1"/>
          <p:nvPr/>
        </p:nvSpPr>
        <p:spPr>
          <a:xfrm>
            <a:off x="822960" y="2057400"/>
            <a:ext cx="384048" cy="384048"/>
          </a:xfrm>
          <a:prstGeom prst="rect">
            <a:avLst/>
          </a:prstGeom>
          <a:noFill/>
          <a:ln/>
        </p:spPr>
        <p:txBody>
          <a:bodyPr wrap="square" lIns="0" tIns="0" rIns="0" bIns="0" rtlCol="0" anchor="ctr"/>
          <a:lstStyle/>
          <a:p>
            <a:pPr marL="0" indent="0" algn="ctr">
              <a:buNone/>
            </a:pPr>
            <a:r>
              <a:rPr lang="en-US" sz="1428" b="1" dirty="0">
                <a:solidFill>
                  <a:srgbClr val="FFFFFF"/>
                </a:solidFill>
                <a:latin typeface="Cambria" pitchFamily="34" charset="0"/>
                <a:ea typeface="Cambria" pitchFamily="34" charset="-122"/>
                <a:cs typeface="Cambria" pitchFamily="34" charset="-120"/>
              </a:rPr>
              <a:t>1</a:t>
            </a:r>
            <a:endParaRPr lang="en-US" sz="1428" dirty="0"/>
          </a:p>
        </p:txBody>
      </p:sp>
      <p:sp>
        <p:nvSpPr>
          <p:cNvPr id="7" name="Text 5"/>
          <p:cNvSpPr txBox="1"/>
          <p:nvPr/>
        </p:nvSpPr>
        <p:spPr>
          <a:xfrm>
            <a:off x="1417320" y="2002536"/>
            <a:ext cx="5440680" cy="868680"/>
          </a:xfrm>
          <a:prstGeom prst="rect">
            <a:avLst/>
          </a:prstGeom>
          <a:noFill/>
          <a:ln/>
        </p:spPr>
        <p:txBody>
          <a:bodyPr wrap="square" lIns="0" tIns="0" rIns="0" bIns="0" rtlCol="0" anchor="t"/>
          <a:lstStyle/>
          <a:p>
            <a:pPr marL="0" indent="0">
              <a:lnSpc>
                <a:spcPct val="110000"/>
              </a:lnSpc>
              <a:buNone/>
            </a:pPr>
            <a:r>
              <a:rPr lang="en-US" sz="1400" dirty="0">
                <a:solidFill>
                  <a:srgbClr val="3A3F55"/>
                </a:solidFill>
                <a:latin typeface="Calibri" pitchFamily="34" charset="0"/>
                <a:ea typeface="Calibri" pitchFamily="34" charset="-122"/>
                <a:cs typeface="Calibri" pitchFamily="34" charset="-120"/>
              </a:rPr>
              <a:t>Ko‘plab doktorantlar “Nimani o‘qiyman?” savolidan boshlaydi — “Nimani isbotlamoqchiman?” </a:t>
            </a:r>
            <a:r>
              <a:rPr lang="en-US" sz="1400" dirty="0" smtClean="0">
                <a:solidFill>
                  <a:srgbClr val="3A3F55"/>
                </a:solidFill>
                <a:latin typeface="Calibri" pitchFamily="34" charset="0"/>
                <a:ea typeface="Calibri" pitchFamily="34" charset="-122"/>
                <a:cs typeface="Calibri" pitchFamily="34" charset="-120"/>
              </a:rPr>
              <a:t>deb </a:t>
            </a:r>
            <a:r>
              <a:rPr lang="en-US" sz="1400" dirty="0" err="1" smtClean="0">
                <a:solidFill>
                  <a:srgbClr val="3A3F55"/>
                </a:solidFill>
                <a:latin typeface="Calibri" pitchFamily="34" charset="0"/>
                <a:ea typeface="Calibri" pitchFamily="34" charset="-122"/>
                <a:cs typeface="Calibri" pitchFamily="34" charset="-120"/>
              </a:rPr>
              <a:t>emas</a:t>
            </a:r>
            <a:endParaRPr lang="en-US" sz="1400" dirty="0"/>
          </a:p>
        </p:txBody>
      </p:sp>
      <p:sp>
        <p:nvSpPr>
          <p:cNvPr id="8" name="Shape 6"/>
          <p:cNvSpPr/>
          <p:nvPr/>
        </p:nvSpPr>
        <p:spPr>
          <a:xfrm>
            <a:off x="822960" y="3017520"/>
            <a:ext cx="384048" cy="384048"/>
          </a:xfrm>
          <a:prstGeom prst="ellipse">
            <a:avLst/>
          </a:prstGeom>
          <a:solidFill>
            <a:srgbClr val="1E2761"/>
          </a:solidFill>
          <a:ln/>
        </p:spPr>
      </p:sp>
      <p:sp>
        <p:nvSpPr>
          <p:cNvPr id="9" name="Text 7"/>
          <p:cNvSpPr txBox="1"/>
          <p:nvPr/>
        </p:nvSpPr>
        <p:spPr>
          <a:xfrm>
            <a:off x="822960" y="3017520"/>
            <a:ext cx="384048" cy="384048"/>
          </a:xfrm>
          <a:prstGeom prst="rect">
            <a:avLst/>
          </a:prstGeom>
          <a:noFill/>
          <a:ln/>
        </p:spPr>
        <p:txBody>
          <a:bodyPr wrap="square" lIns="0" tIns="0" rIns="0" bIns="0" rtlCol="0" anchor="ctr"/>
          <a:lstStyle/>
          <a:p>
            <a:pPr marL="0" indent="0" algn="ctr">
              <a:buNone/>
            </a:pPr>
            <a:r>
              <a:rPr lang="en-US" sz="1428" b="1" dirty="0">
                <a:solidFill>
                  <a:srgbClr val="FFFFFF"/>
                </a:solidFill>
                <a:latin typeface="Cambria" pitchFamily="34" charset="0"/>
                <a:ea typeface="Cambria" pitchFamily="34" charset="-122"/>
                <a:cs typeface="Cambria" pitchFamily="34" charset="-120"/>
              </a:rPr>
              <a:t>2</a:t>
            </a:r>
            <a:endParaRPr lang="en-US" sz="1428" dirty="0"/>
          </a:p>
        </p:txBody>
      </p:sp>
      <p:sp>
        <p:nvSpPr>
          <p:cNvPr id="10" name="Text 8"/>
          <p:cNvSpPr txBox="1"/>
          <p:nvPr/>
        </p:nvSpPr>
        <p:spPr>
          <a:xfrm>
            <a:off x="1417320" y="2962656"/>
            <a:ext cx="5440680" cy="868680"/>
          </a:xfrm>
          <a:prstGeom prst="rect">
            <a:avLst/>
          </a:prstGeom>
          <a:noFill/>
          <a:ln/>
        </p:spPr>
        <p:txBody>
          <a:bodyPr wrap="square" lIns="0" tIns="0" rIns="0" bIns="0" rtlCol="0" anchor="t"/>
          <a:lstStyle/>
          <a:p>
            <a:pPr marL="0" indent="0">
              <a:lnSpc>
                <a:spcPct val="110000"/>
              </a:lnSpc>
              <a:buNone/>
            </a:pPr>
            <a:r>
              <a:rPr lang="en-US" sz="1400" dirty="0">
                <a:solidFill>
                  <a:srgbClr val="3A3F55"/>
                </a:solidFill>
                <a:latin typeface="Calibri" pitchFamily="34" charset="0"/>
                <a:ea typeface="Calibri" pitchFamily="34" charset="-122"/>
                <a:cs typeface="Calibri" pitchFamily="34" charset="-120"/>
              </a:rPr>
              <a:t>Natija: keng qamrovli, lekin fokussiz adabiyotlar sharhi (unfocused literature review)</a:t>
            </a:r>
            <a:endParaRPr lang="en-US" sz="1400" dirty="0"/>
          </a:p>
        </p:txBody>
      </p:sp>
      <p:sp>
        <p:nvSpPr>
          <p:cNvPr id="11" name="Shape 9"/>
          <p:cNvSpPr/>
          <p:nvPr/>
        </p:nvSpPr>
        <p:spPr>
          <a:xfrm>
            <a:off x="822960" y="3977640"/>
            <a:ext cx="384048" cy="384048"/>
          </a:xfrm>
          <a:prstGeom prst="ellipse">
            <a:avLst/>
          </a:prstGeom>
          <a:solidFill>
            <a:srgbClr val="1E2761"/>
          </a:solidFill>
          <a:ln/>
        </p:spPr>
      </p:sp>
      <p:sp>
        <p:nvSpPr>
          <p:cNvPr id="12" name="Text 10"/>
          <p:cNvSpPr txBox="1"/>
          <p:nvPr/>
        </p:nvSpPr>
        <p:spPr>
          <a:xfrm>
            <a:off x="822960" y="3977640"/>
            <a:ext cx="384048" cy="384048"/>
          </a:xfrm>
          <a:prstGeom prst="rect">
            <a:avLst/>
          </a:prstGeom>
          <a:noFill/>
          <a:ln/>
        </p:spPr>
        <p:txBody>
          <a:bodyPr wrap="square" lIns="0" tIns="0" rIns="0" bIns="0" rtlCol="0" anchor="ctr"/>
          <a:lstStyle/>
          <a:p>
            <a:pPr marL="0" indent="0" algn="ctr">
              <a:buNone/>
            </a:pPr>
            <a:r>
              <a:rPr lang="en-US" sz="1428" b="1" dirty="0">
                <a:solidFill>
                  <a:srgbClr val="FFFFFF"/>
                </a:solidFill>
                <a:latin typeface="Cambria" pitchFamily="34" charset="0"/>
                <a:ea typeface="Cambria" pitchFamily="34" charset="-122"/>
                <a:cs typeface="Cambria" pitchFamily="34" charset="-120"/>
              </a:rPr>
              <a:t>3</a:t>
            </a:r>
            <a:endParaRPr lang="en-US" sz="1428" dirty="0"/>
          </a:p>
        </p:txBody>
      </p:sp>
      <p:sp>
        <p:nvSpPr>
          <p:cNvPr id="13" name="Text 11"/>
          <p:cNvSpPr txBox="1"/>
          <p:nvPr/>
        </p:nvSpPr>
        <p:spPr>
          <a:xfrm>
            <a:off x="1417320" y="3922776"/>
            <a:ext cx="5440680" cy="868680"/>
          </a:xfrm>
          <a:prstGeom prst="rect">
            <a:avLst/>
          </a:prstGeom>
          <a:noFill/>
          <a:ln/>
        </p:spPr>
        <p:txBody>
          <a:bodyPr wrap="square" lIns="0" tIns="0" rIns="0" bIns="0" rtlCol="0" anchor="t"/>
          <a:lstStyle/>
          <a:p>
            <a:pPr marL="0" indent="0">
              <a:lnSpc>
                <a:spcPct val="110000"/>
              </a:lnSpc>
              <a:buNone/>
            </a:pPr>
            <a:r>
              <a:rPr lang="en-US" sz="1400" dirty="0">
                <a:solidFill>
                  <a:srgbClr val="3A3F55"/>
                </a:solidFill>
                <a:latin typeface="Calibri" pitchFamily="34" charset="0"/>
                <a:ea typeface="Calibri" pitchFamily="34" charset="-122"/>
                <a:cs typeface="Calibri" pitchFamily="34" charset="-120"/>
              </a:rPr>
              <a:t>Ma’lumot </a:t>
            </a:r>
            <a:r>
              <a:rPr lang="en-US" sz="1400" dirty="0" err="1">
                <a:solidFill>
                  <a:srgbClr val="3A3F55"/>
                </a:solidFill>
                <a:latin typeface="Calibri" pitchFamily="34" charset="0"/>
                <a:ea typeface="Calibri" pitchFamily="34" charset="-122"/>
                <a:cs typeface="Calibri" pitchFamily="34" charset="-120"/>
              </a:rPr>
              <a:t>yig‘ish</a:t>
            </a:r>
            <a:r>
              <a:rPr lang="en-US" sz="1400" dirty="0">
                <a:solidFill>
                  <a:srgbClr val="3A3F55"/>
                </a:solidFill>
                <a:latin typeface="Calibri" pitchFamily="34" charset="0"/>
                <a:ea typeface="Calibri" pitchFamily="34" charset="-122"/>
                <a:cs typeface="Calibri" pitchFamily="34" charset="-120"/>
              </a:rPr>
              <a:t> </a:t>
            </a:r>
            <a:r>
              <a:rPr lang="en-US" sz="1400" dirty="0" smtClean="0">
                <a:solidFill>
                  <a:srgbClr val="3A3F55"/>
                </a:solidFill>
                <a:latin typeface="Calibri" pitchFamily="34" charset="0"/>
                <a:ea typeface="Calibri" pitchFamily="34" charset="-122"/>
                <a:cs typeface="Calibri" pitchFamily="34" charset="-120"/>
              </a:rPr>
              <a:t>“</a:t>
            </a:r>
            <a:r>
              <a:rPr lang="en-US" sz="1400" dirty="0" err="1" smtClean="0">
                <a:solidFill>
                  <a:srgbClr val="3A3F55"/>
                </a:solidFill>
                <a:latin typeface="Calibri" pitchFamily="34" charset="0"/>
                <a:ea typeface="Calibri" pitchFamily="34" charset="-122"/>
                <a:cs typeface="Calibri" pitchFamily="34" charset="-120"/>
              </a:rPr>
              <a:t>qiziqarli</a:t>
            </a:r>
            <a:r>
              <a:rPr lang="en-US" sz="1400" dirty="0">
                <a:solidFill>
                  <a:srgbClr val="3A3F55"/>
                </a:solidFill>
                <a:latin typeface="Calibri" pitchFamily="34" charset="0"/>
                <a:ea typeface="Calibri" pitchFamily="34" charset="-122"/>
                <a:cs typeface="Calibri" pitchFamily="34" charset="-120"/>
              </a:rPr>
              <a:t>” bo‘lgani uchun amalga oshiriladi — aniq tadqiqot savoliga emas</a:t>
            </a:r>
            <a:endParaRPr lang="en-US" sz="1400" dirty="0"/>
          </a:p>
        </p:txBody>
      </p:sp>
      <p:sp>
        <p:nvSpPr>
          <p:cNvPr id="14" name="Shape 12"/>
          <p:cNvSpPr/>
          <p:nvPr/>
        </p:nvSpPr>
        <p:spPr>
          <a:xfrm>
            <a:off x="822960" y="4937760"/>
            <a:ext cx="384048" cy="384048"/>
          </a:xfrm>
          <a:prstGeom prst="ellipse">
            <a:avLst/>
          </a:prstGeom>
          <a:solidFill>
            <a:srgbClr val="1E2761"/>
          </a:solidFill>
          <a:ln/>
        </p:spPr>
      </p:sp>
      <p:sp>
        <p:nvSpPr>
          <p:cNvPr id="15" name="Text 13"/>
          <p:cNvSpPr txBox="1"/>
          <p:nvPr/>
        </p:nvSpPr>
        <p:spPr>
          <a:xfrm>
            <a:off x="822960" y="4937760"/>
            <a:ext cx="384048" cy="384048"/>
          </a:xfrm>
          <a:prstGeom prst="rect">
            <a:avLst/>
          </a:prstGeom>
          <a:noFill/>
          <a:ln/>
        </p:spPr>
        <p:txBody>
          <a:bodyPr wrap="square" lIns="0" tIns="0" rIns="0" bIns="0" rtlCol="0" anchor="ctr"/>
          <a:lstStyle/>
          <a:p>
            <a:pPr marL="0" indent="0" algn="ctr">
              <a:buNone/>
            </a:pPr>
            <a:r>
              <a:rPr lang="en-US" sz="1428" b="1" dirty="0">
                <a:solidFill>
                  <a:srgbClr val="FFFFFF"/>
                </a:solidFill>
                <a:latin typeface="Cambria" pitchFamily="34" charset="0"/>
                <a:ea typeface="Cambria" pitchFamily="34" charset="-122"/>
                <a:cs typeface="Cambria" pitchFamily="34" charset="-120"/>
              </a:rPr>
              <a:t>4</a:t>
            </a:r>
            <a:endParaRPr lang="en-US" sz="1428" dirty="0"/>
          </a:p>
        </p:txBody>
      </p:sp>
      <p:sp>
        <p:nvSpPr>
          <p:cNvPr id="16" name="Text 14"/>
          <p:cNvSpPr txBox="1"/>
          <p:nvPr/>
        </p:nvSpPr>
        <p:spPr>
          <a:xfrm>
            <a:off x="1417320" y="4882896"/>
            <a:ext cx="5440680" cy="868680"/>
          </a:xfrm>
          <a:prstGeom prst="rect">
            <a:avLst/>
          </a:prstGeom>
          <a:noFill/>
          <a:ln/>
        </p:spPr>
        <p:txBody>
          <a:bodyPr wrap="square" lIns="0" tIns="0" rIns="0" bIns="0" rtlCol="0" anchor="t"/>
          <a:lstStyle/>
          <a:p>
            <a:pPr marL="0" indent="0">
              <a:lnSpc>
                <a:spcPct val="110000"/>
              </a:lnSpc>
              <a:buNone/>
            </a:pPr>
            <a:r>
              <a:rPr lang="en-US" sz="1400" dirty="0">
                <a:solidFill>
                  <a:srgbClr val="3A3F55"/>
                </a:solidFill>
                <a:latin typeface="Calibri" pitchFamily="34" charset="0"/>
                <a:ea typeface="Calibri" pitchFamily="34" charset="-122"/>
                <a:cs typeface="Calibri" pitchFamily="34" charset="-120"/>
              </a:rPr>
              <a:t>Oqibat: himoyada “Bu tadqiqot ilm-fanga nima beradi?” savoliga aniq javob topilmaydi</a:t>
            </a:r>
            <a:endParaRPr lang="en-US" sz="1400" dirty="0"/>
          </a:p>
        </p:txBody>
      </p:sp>
      <p:sp>
        <p:nvSpPr>
          <p:cNvPr id="17" name="Shape 15"/>
          <p:cNvSpPr/>
          <p:nvPr/>
        </p:nvSpPr>
        <p:spPr>
          <a:xfrm>
            <a:off x="7360920" y="1783080"/>
            <a:ext cx="4279392" cy="4160520"/>
          </a:xfrm>
          <a:prstGeom prst="roundRect">
            <a:avLst>
              <a:gd name="adj" fmla="val 1758"/>
            </a:avLst>
          </a:prstGeom>
          <a:solidFill>
            <a:srgbClr val="1E2761"/>
          </a:solidFill>
          <a:ln/>
        </p:spPr>
      </p:sp>
      <p:sp>
        <p:nvSpPr>
          <p:cNvPr id="18" name="Text 16"/>
          <p:cNvSpPr txBox="1"/>
          <p:nvPr/>
        </p:nvSpPr>
        <p:spPr>
          <a:xfrm>
            <a:off x="7589520" y="1965960"/>
            <a:ext cx="3840480" cy="457200"/>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“Faoliyat tuzog‘i” (Activity Trap)</a:t>
            </a:r>
            <a:endParaRPr lang="en-US" sz="1500" dirty="0"/>
          </a:p>
        </p:txBody>
      </p:sp>
      <p:sp>
        <p:nvSpPr>
          <p:cNvPr id="19" name="Shape 17"/>
          <p:cNvSpPr/>
          <p:nvPr/>
        </p:nvSpPr>
        <p:spPr>
          <a:xfrm>
            <a:off x="7589520" y="2606040"/>
            <a:ext cx="3566160" cy="566928"/>
          </a:xfrm>
          <a:prstGeom prst="roundRect">
            <a:avLst>
              <a:gd name="adj" fmla="val 9677"/>
            </a:avLst>
          </a:prstGeom>
          <a:solidFill>
            <a:srgbClr val="141B4D"/>
          </a:solidFill>
          <a:ln/>
        </p:spPr>
      </p:sp>
      <p:sp>
        <p:nvSpPr>
          <p:cNvPr id="20" name="Text 18"/>
          <p:cNvSpPr txBox="1"/>
          <p:nvPr/>
        </p:nvSpPr>
        <p:spPr>
          <a:xfrm>
            <a:off x="7726680" y="2606040"/>
            <a:ext cx="3291840" cy="566928"/>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Mavzu tanlash</a:t>
            </a:r>
            <a:endParaRPr lang="en-US" sz="1300" dirty="0"/>
          </a:p>
        </p:txBody>
      </p:sp>
      <p:sp>
        <p:nvSpPr>
          <p:cNvPr id="21" name="Shape 19"/>
          <p:cNvSpPr/>
          <p:nvPr/>
        </p:nvSpPr>
        <p:spPr>
          <a:xfrm>
            <a:off x="9125712" y="3172968"/>
            <a:ext cx="320040" cy="201168"/>
          </a:xfrm>
          <a:prstGeom prst="downArrow">
            <a:avLst/>
          </a:prstGeom>
          <a:solidFill>
            <a:srgbClr val="C9A227"/>
          </a:solidFill>
          <a:ln/>
        </p:spPr>
      </p:sp>
      <p:sp>
        <p:nvSpPr>
          <p:cNvPr id="22" name="Shape 20"/>
          <p:cNvSpPr/>
          <p:nvPr/>
        </p:nvSpPr>
        <p:spPr>
          <a:xfrm>
            <a:off x="7589520" y="3374136"/>
            <a:ext cx="3566160" cy="566928"/>
          </a:xfrm>
          <a:prstGeom prst="roundRect">
            <a:avLst>
              <a:gd name="adj" fmla="val 9677"/>
            </a:avLst>
          </a:prstGeom>
          <a:solidFill>
            <a:srgbClr val="141B4D"/>
          </a:solidFill>
          <a:ln/>
        </p:spPr>
      </p:sp>
      <p:sp>
        <p:nvSpPr>
          <p:cNvPr id="23" name="Text 21"/>
          <p:cNvSpPr txBox="1"/>
          <p:nvPr/>
        </p:nvSpPr>
        <p:spPr>
          <a:xfrm>
            <a:off x="7726680" y="3374136"/>
            <a:ext cx="3291840" cy="566928"/>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Ko‘p o‘qish</a:t>
            </a:r>
            <a:endParaRPr lang="en-US" sz="1300" dirty="0"/>
          </a:p>
        </p:txBody>
      </p:sp>
      <p:sp>
        <p:nvSpPr>
          <p:cNvPr id="24" name="Shape 22"/>
          <p:cNvSpPr/>
          <p:nvPr/>
        </p:nvSpPr>
        <p:spPr>
          <a:xfrm>
            <a:off x="9125712" y="3941064"/>
            <a:ext cx="320040" cy="201168"/>
          </a:xfrm>
          <a:prstGeom prst="downArrow">
            <a:avLst/>
          </a:prstGeom>
          <a:solidFill>
            <a:srgbClr val="C9A227"/>
          </a:solidFill>
          <a:ln/>
        </p:spPr>
      </p:sp>
      <p:sp>
        <p:nvSpPr>
          <p:cNvPr id="25" name="Shape 23"/>
          <p:cNvSpPr/>
          <p:nvPr/>
        </p:nvSpPr>
        <p:spPr>
          <a:xfrm>
            <a:off x="7589520" y="4142232"/>
            <a:ext cx="3566160" cy="566928"/>
          </a:xfrm>
          <a:prstGeom prst="roundRect">
            <a:avLst>
              <a:gd name="adj" fmla="val 9677"/>
            </a:avLst>
          </a:prstGeom>
          <a:solidFill>
            <a:srgbClr val="141B4D"/>
          </a:solidFill>
          <a:ln/>
        </p:spPr>
      </p:sp>
      <p:sp>
        <p:nvSpPr>
          <p:cNvPr id="26" name="Text 24"/>
          <p:cNvSpPr txBox="1"/>
          <p:nvPr/>
        </p:nvSpPr>
        <p:spPr>
          <a:xfrm>
            <a:off x="7726680" y="4142232"/>
            <a:ext cx="3291840" cy="566928"/>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Ma’lumot yig‘ish</a:t>
            </a:r>
            <a:endParaRPr lang="en-US" sz="1300" dirty="0"/>
          </a:p>
        </p:txBody>
      </p:sp>
      <p:sp>
        <p:nvSpPr>
          <p:cNvPr id="27" name="Shape 25"/>
          <p:cNvSpPr/>
          <p:nvPr/>
        </p:nvSpPr>
        <p:spPr>
          <a:xfrm>
            <a:off x="9125712" y="4709160"/>
            <a:ext cx="320040" cy="201168"/>
          </a:xfrm>
          <a:prstGeom prst="downArrow">
            <a:avLst/>
          </a:prstGeom>
          <a:solidFill>
            <a:srgbClr val="C9A227"/>
          </a:solidFill>
          <a:ln/>
        </p:spPr>
      </p:sp>
      <p:sp>
        <p:nvSpPr>
          <p:cNvPr id="28" name="Shape 26"/>
          <p:cNvSpPr/>
          <p:nvPr/>
        </p:nvSpPr>
        <p:spPr>
          <a:xfrm>
            <a:off x="7589520" y="4910328"/>
            <a:ext cx="3566160" cy="566928"/>
          </a:xfrm>
          <a:prstGeom prst="roundRect">
            <a:avLst>
              <a:gd name="adj" fmla="val 9677"/>
            </a:avLst>
          </a:prstGeom>
          <a:solidFill>
            <a:srgbClr val="6B1E2C"/>
          </a:solidFill>
          <a:ln/>
        </p:spPr>
      </p:sp>
      <p:sp>
        <p:nvSpPr>
          <p:cNvPr id="29" name="Text 27"/>
          <p:cNvSpPr txBox="1"/>
          <p:nvPr/>
        </p:nvSpPr>
        <p:spPr>
          <a:xfrm>
            <a:off x="7726680" y="4910328"/>
            <a:ext cx="3291840" cy="566928"/>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 Noaniq xulosa</a:t>
            </a:r>
            <a:endParaRPr lang="en-US" sz="1300" dirty="0"/>
          </a:p>
        </p:txBody>
      </p:sp>
      <p:sp>
        <p:nvSpPr>
          <p:cNvPr id="30" name="Shape 28"/>
          <p:cNvSpPr/>
          <p:nvPr/>
        </p:nvSpPr>
        <p:spPr>
          <a:xfrm>
            <a:off x="548640" y="5943600"/>
            <a:ext cx="11091672" cy="457200"/>
          </a:xfrm>
          <a:prstGeom prst="roundRect">
            <a:avLst>
              <a:gd name="adj" fmla="val 16000"/>
            </a:avLst>
          </a:prstGeom>
          <a:solidFill>
            <a:srgbClr val="EEF1FA"/>
          </a:solidFill>
          <a:ln/>
        </p:spPr>
      </p:sp>
      <p:sp>
        <p:nvSpPr>
          <p:cNvPr id="31" name="Text 29"/>
          <p:cNvSpPr txBox="1"/>
          <p:nvPr/>
        </p:nvSpPr>
        <p:spPr>
          <a:xfrm>
            <a:off x="777240" y="5943600"/>
            <a:ext cx="10607040" cy="457200"/>
          </a:xfrm>
          <a:prstGeom prst="rect">
            <a:avLst/>
          </a:prstGeom>
          <a:noFill/>
          <a:ln/>
        </p:spPr>
        <p:txBody>
          <a:bodyPr wrap="square" lIns="0" tIns="0" rIns="0" bIns="0" rtlCol="0" anchor="ctr"/>
          <a:lstStyle/>
          <a:p>
            <a:pPr marL="0" indent="0">
              <a:buNone/>
            </a:pPr>
            <a:r>
              <a:rPr lang="en-US" sz="1250" i="1" dirty="0">
                <a:solidFill>
                  <a:srgbClr val="1E2761"/>
                </a:solidFill>
                <a:latin typeface="Calibri" pitchFamily="34" charset="0"/>
                <a:ea typeface="Calibri" pitchFamily="34" charset="-122"/>
                <a:cs typeface="Calibri" pitchFamily="34" charset="-120"/>
              </a:rPr>
              <a:t>💬 Interaktiv savol: Sizning joriy tadqiqot rejangiz nimadan boshlanadi — natijadanmi yoki jarayondanmi?</a:t>
            </a:r>
            <a:endParaRPr lang="en-US" sz="1250" dirty="0"/>
          </a:p>
        </p:txBody>
      </p:sp>
      <p:sp>
        <p:nvSpPr>
          <p:cNvPr id="33" name="Text 31"/>
          <p:cNvSpPr txBox="1"/>
          <p:nvPr/>
        </p:nvSpPr>
        <p:spPr>
          <a:xfrm>
            <a:off x="11274552" y="6473952"/>
            <a:ext cx="457200" cy="274320"/>
          </a:xfrm>
          <a:prstGeom prst="rect">
            <a:avLst/>
          </a:prstGeom>
          <a:noFill/>
          <a:ln/>
        </p:spPr>
        <p:txBody>
          <a:bodyPr wrap="square" lIns="0" tIns="0" rIns="0" bIns="0" rtlCol="0" anchor="ctr"/>
          <a:lstStyle/>
          <a:p>
            <a:pPr marL="0" indent="0" algn="r">
              <a:buNone/>
            </a:pPr>
            <a:r>
              <a:rPr lang="en-US" sz="1000" dirty="0">
                <a:solidFill>
                  <a:srgbClr val="8A90A8"/>
                </a:solidFill>
                <a:latin typeface="Calibri" pitchFamily="34" charset="0"/>
                <a:ea typeface="Calibri" pitchFamily="34" charset="-122"/>
                <a:cs typeface="Calibri"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8FC"/>
        </a:solidFill>
        <a:effectLst/>
      </p:bgPr>
    </p:bg>
    <p:spTree>
      <p:nvGrpSpPr>
        <p:cNvPr id="1" name=""/>
        <p:cNvGrpSpPr/>
        <p:nvPr/>
      </p:nvGrpSpPr>
      <p:grpSpPr>
        <a:xfrm>
          <a:off x="0" y="0"/>
          <a:ext cx="0" cy="0"/>
          <a:chOff x="0" y="0"/>
          <a:chExt cx="0" cy="0"/>
        </a:xfrm>
      </p:grpSpPr>
      <p:sp>
        <p:nvSpPr>
          <p:cNvPr id="3" name="Text 1"/>
          <p:cNvSpPr txBox="1"/>
          <p:nvPr/>
        </p:nvSpPr>
        <p:spPr>
          <a:xfrm>
            <a:off x="548640" y="685800"/>
            <a:ext cx="11064240" cy="868680"/>
          </a:xfrm>
          <a:prstGeom prst="rect">
            <a:avLst/>
          </a:prstGeom>
          <a:noFill/>
          <a:ln/>
        </p:spPr>
        <p:txBody>
          <a:bodyPr wrap="square" lIns="0" tIns="0" rIns="0" bIns="0" rtlCol="0" anchor="ctr"/>
          <a:lstStyle/>
          <a:p>
            <a:pPr marL="0" indent="0">
              <a:buNone/>
            </a:pPr>
            <a:r>
              <a:rPr lang="en-US" sz="2800" b="1" dirty="0">
                <a:solidFill>
                  <a:srgbClr val="1E2761"/>
                </a:solidFill>
                <a:latin typeface="Cambria" pitchFamily="34" charset="0"/>
                <a:ea typeface="Cambria" pitchFamily="34" charset="-122"/>
                <a:cs typeface="Cambria" pitchFamily="34" charset="-120"/>
              </a:rPr>
              <a:t>Backward Design nima va u </a:t>
            </a:r>
            <a:r>
              <a:rPr lang="en-US" sz="2800" b="1" dirty="0" err="1" smtClean="0">
                <a:solidFill>
                  <a:srgbClr val="1E2761"/>
                </a:solidFill>
                <a:latin typeface="Cambria" pitchFamily="34" charset="0"/>
                <a:ea typeface="Cambria" pitchFamily="34" charset="-122"/>
                <a:cs typeface="Cambria" pitchFamily="34" charset="-120"/>
              </a:rPr>
              <a:t>nega</a:t>
            </a:r>
            <a:r>
              <a:rPr lang="en-US" sz="2800" b="1" dirty="0" smtClean="0">
                <a:solidFill>
                  <a:srgbClr val="1E2761"/>
                </a:solidFill>
                <a:latin typeface="Cambria" pitchFamily="34" charset="0"/>
                <a:ea typeface="Cambria" pitchFamily="34" charset="-122"/>
                <a:cs typeface="Cambria" pitchFamily="34" charset="-120"/>
              </a:rPr>
              <a:t> </a:t>
            </a:r>
            <a:r>
              <a:rPr lang="en-US" sz="2800" b="1" dirty="0" err="1" smtClean="0">
                <a:solidFill>
                  <a:srgbClr val="1E2761"/>
                </a:solidFill>
                <a:latin typeface="Cambria" pitchFamily="34" charset="0"/>
                <a:ea typeface="Cambria" pitchFamily="34" charset="-122"/>
                <a:cs typeface="Cambria" pitchFamily="34" charset="-120"/>
              </a:rPr>
              <a:t>kerak</a:t>
            </a:r>
            <a:r>
              <a:rPr lang="en-US" sz="2800" b="1" dirty="0" smtClean="0">
                <a:solidFill>
                  <a:srgbClr val="1E2761"/>
                </a:solidFill>
                <a:latin typeface="Cambria" pitchFamily="34" charset="0"/>
                <a:ea typeface="Cambria" pitchFamily="34" charset="-122"/>
                <a:cs typeface="Cambria" pitchFamily="34" charset="-120"/>
              </a:rPr>
              <a:t>?</a:t>
            </a:r>
            <a:endParaRPr lang="en-US" sz="2800" dirty="0"/>
          </a:p>
        </p:txBody>
      </p:sp>
      <p:sp>
        <p:nvSpPr>
          <p:cNvPr id="4" name="Shape 2"/>
          <p:cNvSpPr/>
          <p:nvPr/>
        </p:nvSpPr>
        <p:spPr>
          <a:xfrm>
            <a:off x="548640" y="1783080"/>
            <a:ext cx="5349240" cy="1234440"/>
          </a:xfrm>
          <a:prstGeom prst="roundRect">
            <a:avLst>
              <a:gd name="adj" fmla="val 5926"/>
            </a:avLst>
          </a:prstGeom>
          <a:solidFill>
            <a:srgbClr val="EEF1FA"/>
          </a:solidFill>
          <a:ln/>
        </p:spPr>
      </p:sp>
      <p:sp>
        <p:nvSpPr>
          <p:cNvPr id="5" name="Text 3"/>
          <p:cNvSpPr txBox="1"/>
          <p:nvPr/>
        </p:nvSpPr>
        <p:spPr>
          <a:xfrm>
            <a:off x="777240" y="1920240"/>
            <a:ext cx="4892040" cy="960120"/>
          </a:xfrm>
          <a:prstGeom prst="rect">
            <a:avLst/>
          </a:prstGeom>
          <a:noFill/>
          <a:ln/>
        </p:spPr>
        <p:txBody>
          <a:bodyPr wrap="square" lIns="0" tIns="0" rIns="0" bIns="0" rtlCol="0" anchor="t"/>
          <a:lstStyle/>
          <a:p>
            <a:pPr marL="0" indent="0">
              <a:lnSpc>
                <a:spcPct val="115000"/>
              </a:lnSpc>
              <a:buNone/>
            </a:pPr>
            <a:r>
              <a:rPr lang="en-US" sz="1350" b="1" dirty="0">
                <a:solidFill>
                  <a:srgbClr val="1E2761"/>
                </a:solidFill>
                <a:latin typeface="Calibri" pitchFamily="34" charset="0"/>
                <a:ea typeface="Calibri" pitchFamily="34" charset="-122"/>
                <a:cs typeface="Calibri" pitchFamily="34" charset="-120"/>
              </a:rPr>
              <a:t>Backward Design (Wiggins &amp; McTighe, 1998) </a:t>
            </a:r>
            <a:r>
              <a:rPr lang="en-US" sz="1350" dirty="0">
                <a:solidFill>
                  <a:srgbClr val="3A3F55"/>
                </a:solidFill>
                <a:latin typeface="Calibri" pitchFamily="34" charset="0"/>
                <a:ea typeface="Calibri" pitchFamily="34" charset="-122"/>
                <a:cs typeface="Calibri" pitchFamily="34" charset="-120"/>
              </a:rPr>
              <a:t>— avval yakuniy natijani, so‘ng uni isbotlash mezonlarini va faqat oxirida jarayon/metodni belgilash tamoyili.</a:t>
            </a:r>
            <a:endParaRPr lang="en-US" sz="1350" dirty="0"/>
          </a:p>
        </p:txBody>
      </p:sp>
      <p:sp>
        <p:nvSpPr>
          <p:cNvPr id="6" name="Text 4"/>
          <p:cNvSpPr txBox="1"/>
          <p:nvPr/>
        </p:nvSpPr>
        <p:spPr>
          <a:xfrm>
            <a:off x="548640" y="3246120"/>
            <a:ext cx="5257800" cy="320040"/>
          </a:xfrm>
          <a:prstGeom prst="rect">
            <a:avLst/>
          </a:prstGeom>
          <a:noFill/>
          <a:ln/>
        </p:spPr>
        <p:txBody>
          <a:bodyPr wrap="square" lIns="0" tIns="0" rIns="0" bIns="0" rtlCol="0" anchor="ctr"/>
          <a:lstStyle/>
          <a:p>
            <a:pPr marL="0" indent="0">
              <a:buNone/>
            </a:pPr>
            <a:r>
              <a:rPr lang="en-US" sz="1200" b="1" kern="0" spc="100" dirty="0">
                <a:solidFill>
                  <a:srgbClr val="8A90A8"/>
                </a:solidFill>
                <a:latin typeface="Calibri" pitchFamily="34" charset="0"/>
                <a:ea typeface="Calibri" pitchFamily="34" charset="-122"/>
                <a:cs typeface="Calibri" pitchFamily="34" charset="-120"/>
              </a:rPr>
              <a:t>AN’ANAVIY (OLDINGA)</a:t>
            </a:r>
            <a:endParaRPr lang="en-US" sz="1200" dirty="0"/>
          </a:p>
        </p:txBody>
      </p:sp>
      <p:sp>
        <p:nvSpPr>
          <p:cNvPr id="7" name="Shape 5"/>
          <p:cNvSpPr/>
          <p:nvPr/>
        </p:nvSpPr>
        <p:spPr>
          <a:xfrm>
            <a:off x="548640" y="3611880"/>
            <a:ext cx="960120" cy="502920"/>
          </a:xfrm>
          <a:prstGeom prst="roundRect">
            <a:avLst>
              <a:gd name="adj" fmla="val 9091"/>
            </a:avLst>
          </a:prstGeom>
          <a:solidFill>
            <a:srgbClr val="E4E7F2"/>
          </a:solidFill>
          <a:ln/>
        </p:spPr>
      </p:sp>
      <p:sp>
        <p:nvSpPr>
          <p:cNvPr id="8" name="Text 6"/>
          <p:cNvSpPr txBox="1"/>
          <p:nvPr/>
        </p:nvSpPr>
        <p:spPr>
          <a:xfrm>
            <a:off x="548640" y="3611880"/>
            <a:ext cx="960120" cy="502920"/>
          </a:xfrm>
          <a:prstGeom prst="rect">
            <a:avLst/>
          </a:prstGeom>
          <a:noFill/>
          <a:ln/>
        </p:spPr>
        <p:txBody>
          <a:bodyPr wrap="square" lIns="0" tIns="0" rIns="0" bIns="0" rtlCol="0" anchor="ctr"/>
          <a:lstStyle/>
          <a:p>
            <a:pPr marL="0" indent="0" algn="ctr">
              <a:buNone/>
            </a:pPr>
            <a:r>
              <a:rPr lang="en-US" sz="1100" dirty="0">
                <a:solidFill>
                  <a:srgbClr val="3A3F55"/>
                </a:solidFill>
                <a:latin typeface="Calibri" pitchFamily="34" charset="0"/>
                <a:ea typeface="Calibri" pitchFamily="34" charset="-122"/>
                <a:cs typeface="Calibri" pitchFamily="34" charset="-120"/>
              </a:rPr>
              <a:t>Mavzu</a:t>
            </a:r>
            <a:endParaRPr lang="en-US" sz="1100" dirty="0"/>
          </a:p>
        </p:txBody>
      </p:sp>
      <p:sp>
        <p:nvSpPr>
          <p:cNvPr id="9" name="Shape 7"/>
          <p:cNvSpPr/>
          <p:nvPr/>
        </p:nvSpPr>
        <p:spPr>
          <a:xfrm>
            <a:off x="1527048" y="3721608"/>
            <a:ext cx="201168" cy="274320"/>
          </a:xfrm>
          <a:prstGeom prst="rightArrow">
            <a:avLst/>
          </a:prstGeom>
          <a:solidFill>
            <a:srgbClr val="AEB4C9"/>
          </a:solidFill>
          <a:ln/>
        </p:spPr>
      </p:sp>
      <p:sp>
        <p:nvSpPr>
          <p:cNvPr id="10" name="Shape 8"/>
          <p:cNvSpPr/>
          <p:nvPr/>
        </p:nvSpPr>
        <p:spPr>
          <a:xfrm>
            <a:off x="1728216" y="3611880"/>
            <a:ext cx="960120" cy="502920"/>
          </a:xfrm>
          <a:prstGeom prst="roundRect">
            <a:avLst>
              <a:gd name="adj" fmla="val 9091"/>
            </a:avLst>
          </a:prstGeom>
          <a:solidFill>
            <a:srgbClr val="E4E7F2"/>
          </a:solidFill>
          <a:ln/>
        </p:spPr>
      </p:sp>
      <p:sp>
        <p:nvSpPr>
          <p:cNvPr id="11" name="Text 9"/>
          <p:cNvSpPr txBox="1"/>
          <p:nvPr/>
        </p:nvSpPr>
        <p:spPr>
          <a:xfrm>
            <a:off x="1728216" y="3611880"/>
            <a:ext cx="960120" cy="502920"/>
          </a:xfrm>
          <a:prstGeom prst="rect">
            <a:avLst/>
          </a:prstGeom>
          <a:noFill/>
          <a:ln/>
        </p:spPr>
        <p:txBody>
          <a:bodyPr wrap="square" lIns="0" tIns="0" rIns="0" bIns="0" rtlCol="0" anchor="ctr"/>
          <a:lstStyle/>
          <a:p>
            <a:pPr marL="0" indent="0" algn="ctr">
              <a:buNone/>
            </a:pPr>
            <a:r>
              <a:rPr lang="en-US" sz="1100" dirty="0">
                <a:solidFill>
                  <a:srgbClr val="3A3F55"/>
                </a:solidFill>
                <a:latin typeface="Calibri" pitchFamily="34" charset="0"/>
                <a:ea typeface="Calibri" pitchFamily="34" charset="-122"/>
                <a:cs typeface="Calibri" pitchFamily="34" charset="-120"/>
              </a:rPr>
              <a:t>Adabiyot</a:t>
            </a:r>
            <a:endParaRPr lang="en-US" sz="1100" dirty="0"/>
          </a:p>
        </p:txBody>
      </p:sp>
      <p:sp>
        <p:nvSpPr>
          <p:cNvPr id="12" name="Shape 10"/>
          <p:cNvSpPr/>
          <p:nvPr/>
        </p:nvSpPr>
        <p:spPr>
          <a:xfrm>
            <a:off x="2706624" y="3721608"/>
            <a:ext cx="201168" cy="274320"/>
          </a:xfrm>
          <a:prstGeom prst="rightArrow">
            <a:avLst/>
          </a:prstGeom>
          <a:solidFill>
            <a:srgbClr val="AEB4C9"/>
          </a:solidFill>
          <a:ln/>
        </p:spPr>
      </p:sp>
      <p:sp>
        <p:nvSpPr>
          <p:cNvPr id="13" name="Shape 11"/>
          <p:cNvSpPr/>
          <p:nvPr/>
        </p:nvSpPr>
        <p:spPr>
          <a:xfrm>
            <a:off x="2907792" y="3611880"/>
            <a:ext cx="960120" cy="502920"/>
          </a:xfrm>
          <a:prstGeom prst="roundRect">
            <a:avLst>
              <a:gd name="adj" fmla="val 9091"/>
            </a:avLst>
          </a:prstGeom>
          <a:solidFill>
            <a:srgbClr val="E4E7F2"/>
          </a:solidFill>
          <a:ln/>
        </p:spPr>
      </p:sp>
      <p:sp>
        <p:nvSpPr>
          <p:cNvPr id="14" name="Text 12"/>
          <p:cNvSpPr txBox="1"/>
          <p:nvPr/>
        </p:nvSpPr>
        <p:spPr>
          <a:xfrm>
            <a:off x="2907792" y="3611880"/>
            <a:ext cx="960120" cy="502920"/>
          </a:xfrm>
          <a:prstGeom prst="rect">
            <a:avLst/>
          </a:prstGeom>
          <a:noFill/>
          <a:ln/>
        </p:spPr>
        <p:txBody>
          <a:bodyPr wrap="square" lIns="0" tIns="0" rIns="0" bIns="0" rtlCol="0" anchor="ctr"/>
          <a:lstStyle/>
          <a:p>
            <a:pPr marL="0" indent="0" algn="ctr">
              <a:buNone/>
            </a:pPr>
            <a:r>
              <a:rPr lang="en-US" sz="1100" dirty="0">
                <a:solidFill>
                  <a:srgbClr val="3A3F55"/>
                </a:solidFill>
                <a:latin typeface="Calibri" pitchFamily="34" charset="0"/>
                <a:ea typeface="Calibri" pitchFamily="34" charset="-122"/>
                <a:cs typeface="Calibri" pitchFamily="34" charset="-120"/>
              </a:rPr>
              <a:t>Metod</a:t>
            </a:r>
            <a:endParaRPr lang="en-US" sz="1100" dirty="0"/>
          </a:p>
        </p:txBody>
      </p:sp>
      <p:sp>
        <p:nvSpPr>
          <p:cNvPr id="15" name="Shape 13"/>
          <p:cNvSpPr/>
          <p:nvPr/>
        </p:nvSpPr>
        <p:spPr>
          <a:xfrm>
            <a:off x="3886200" y="3721608"/>
            <a:ext cx="201168" cy="274320"/>
          </a:xfrm>
          <a:prstGeom prst="rightArrow">
            <a:avLst/>
          </a:prstGeom>
          <a:solidFill>
            <a:srgbClr val="AEB4C9"/>
          </a:solidFill>
          <a:ln/>
        </p:spPr>
      </p:sp>
      <p:sp>
        <p:nvSpPr>
          <p:cNvPr id="16" name="Shape 14"/>
          <p:cNvSpPr/>
          <p:nvPr/>
        </p:nvSpPr>
        <p:spPr>
          <a:xfrm>
            <a:off x="4087368" y="3611880"/>
            <a:ext cx="960120" cy="502920"/>
          </a:xfrm>
          <a:prstGeom prst="roundRect">
            <a:avLst>
              <a:gd name="adj" fmla="val 9091"/>
            </a:avLst>
          </a:prstGeom>
          <a:solidFill>
            <a:srgbClr val="E4E7F2"/>
          </a:solidFill>
          <a:ln/>
        </p:spPr>
      </p:sp>
      <p:sp>
        <p:nvSpPr>
          <p:cNvPr id="17" name="Text 15"/>
          <p:cNvSpPr txBox="1"/>
          <p:nvPr/>
        </p:nvSpPr>
        <p:spPr>
          <a:xfrm>
            <a:off x="4087368" y="3611880"/>
            <a:ext cx="960120" cy="502920"/>
          </a:xfrm>
          <a:prstGeom prst="rect">
            <a:avLst/>
          </a:prstGeom>
          <a:noFill/>
          <a:ln/>
        </p:spPr>
        <p:txBody>
          <a:bodyPr wrap="square" lIns="0" tIns="0" rIns="0" bIns="0" rtlCol="0" anchor="ctr"/>
          <a:lstStyle/>
          <a:p>
            <a:pPr marL="0" indent="0" algn="ctr">
              <a:buNone/>
            </a:pPr>
            <a:r>
              <a:rPr lang="en-US" sz="1100" dirty="0">
                <a:solidFill>
                  <a:srgbClr val="3A3F55"/>
                </a:solidFill>
                <a:latin typeface="Calibri" pitchFamily="34" charset="0"/>
                <a:ea typeface="Calibri" pitchFamily="34" charset="-122"/>
                <a:cs typeface="Calibri" pitchFamily="34" charset="-120"/>
              </a:rPr>
              <a:t>Natija</a:t>
            </a:r>
            <a:endParaRPr lang="en-US" sz="1100" dirty="0"/>
          </a:p>
        </p:txBody>
      </p:sp>
      <p:sp>
        <p:nvSpPr>
          <p:cNvPr id="18" name="Text 16"/>
          <p:cNvSpPr txBox="1"/>
          <p:nvPr/>
        </p:nvSpPr>
        <p:spPr>
          <a:xfrm>
            <a:off x="548640" y="4389120"/>
            <a:ext cx="5486400" cy="320040"/>
          </a:xfrm>
          <a:prstGeom prst="rect">
            <a:avLst/>
          </a:prstGeom>
          <a:noFill/>
          <a:ln/>
        </p:spPr>
        <p:txBody>
          <a:bodyPr wrap="square" lIns="0" tIns="0" rIns="0" bIns="0" rtlCol="0" anchor="ctr"/>
          <a:lstStyle/>
          <a:p>
            <a:pPr marL="0" indent="0">
              <a:buNone/>
            </a:pPr>
            <a:r>
              <a:rPr lang="en-US" sz="1200" b="1" kern="0" spc="100" dirty="0">
                <a:solidFill>
                  <a:srgbClr val="C9A227"/>
                </a:solidFill>
                <a:latin typeface="Calibri" pitchFamily="34" charset="0"/>
                <a:ea typeface="Calibri" pitchFamily="34" charset="-122"/>
                <a:cs typeface="Calibri" pitchFamily="34" charset="-120"/>
              </a:rPr>
              <a:t>BACKWARD DESIGN (ORQAGA)</a:t>
            </a:r>
            <a:endParaRPr lang="en-US" sz="1200" dirty="0"/>
          </a:p>
        </p:txBody>
      </p:sp>
      <p:sp>
        <p:nvSpPr>
          <p:cNvPr id="19" name="Shape 17"/>
          <p:cNvSpPr/>
          <p:nvPr/>
        </p:nvSpPr>
        <p:spPr>
          <a:xfrm>
            <a:off x="548640" y="4754880"/>
            <a:ext cx="1463040" cy="548640"/>
          </a:xfrm>
          <a:prstGeom prst="roundRect">
            <a:avLst>
              <a:gd name="adj" fmla="val 8333"/>
            </a:avLst>
          </a:prstGeom>
          <a:solidFill>
            <a:srgbClr val="1E2761"/>
          </a:solidFill>
          <a:ln/>
        </p:spPr>
      </p:sp>
      <p:sp>
        <p:nvSpPr>
          <p:cNvPr id="20" name="Text 18"/>
          <p:cNvSpPr txBox="1"/>
          <p:nvPr/>
        </p:nvSpPr>
        <p:spPr>
          <a:xfrm>
            <a:off x="548640" y="4754880"/>
            <a:ext cx="1463040" cy="548640"/>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Natija</a:t>
            </a:r>
            <a:endParaRPr lang="en-US" sz="1250" dirty="0"/>
          </a:p>
        </p:txBody>
      </p:sp>
      <p:sp>
        <p:nvSpPr>
          <p:cNvPr id="21" name="Shape 19"/>
          <p:cNvSpPr/>
          <p:nvPr/>
        </p:nvSpPr>
        <p:spPr>
          <a:xfrm>
            <a:off x="2057400" y="4873752"/>
            <a:ext cx="292608" cy="292608"/>
          </a:xfrm>
          <a:prstGeom prst="leftArrow">
            <a:avLst/>
          </a:prstGeom>
          <a:solidFill>
            <a:srgbClr val="C9A227"/>
          </a:solidFill>
          <a:ln/>
        </p:spPr>
      </p:sp>
      <p:sp>
        <p:nvSpPr>
          <p:cNvPr id="22" name="Shape 20"/>
          <p:cNvSpPr/>
          <p:nvPr/>
        </p:nvSpPr>
        <p:spPr>
          <a:xfrm>
            <a:off x="2395728" y="4754880"/>
            <a:ext cx="1463040" cy="548640"/>
          </a:xfrm>
          <a:prstGeom prst="roundRect">
            <a:avLst>
              <a:gd name="adj" fmla="val 8333"/>
            </a:avLst>
          </a:prstGeom>
          <a:solidFill>
            <a:srgbClr val="1E2761"/>
          </a:solidFill>
          <a:ln/>
        </p:spPr>
      </p:sp>
      <p:sp>
        <p:nvSpPr>
          <p:cNvPr id="23" name="Text 21"/>
          <p:cNvSpPr txBox="1"/>
          <p:nvPr/>
        </p:nvSpPr>
        <p:spPr>
          <a:xfrm>
            <a:off x="2395728" y="4754880"/>
            <a:ext cx="1463040" cy="548640"/>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Dalil</a:t>
            </a:r>
            <a:endParaRPr lang="en-US" sz="1250" dirty="0"/>
          </a:p>
        </p:txBody>
      </p:sp>
      <p:sp>
        <p:nvSpPr>
          <p:cNvPr id="24" name="Shape 22"/>
          <p:cNvSpPr/>
          <p:nvPr/>
        </p:nvSpPr>
        <p:spPr>
          <a:xfrm>
            <a:off x="3904488" y="4873752"/>
            <a:ext cx="292608" cy="292608"/>
          </a:xfrm>
          <a:prstGeom prst="leftArrow">
            <a:avLst/>
          </a:prstGeom>
          <a:solidFill>
            <a:srgbClr val="C9A227"/>
          </a:solidFill>
          <a:ln/>
        </p:spPr>
      </p:sp>
      <p:sp>
        <p:nvSpPr>
          <p:cNvPr id="25" name="Shape 23"/>
          <p:cNvSpPr/>
          <p:nvPr/>
        </p:nvSpPr>
        <p:spPr>
          <a:xfrm>
            <a:off x="4242816" y="4754880"/>
            <a:ext cx="1463040" cy="548640"/>
          </a:xfrm>
          <a:prstGeom prst="roundRect">
            <a:avLst>
              <a:gd name="adj" fmla="val 8333"/>
            </a:avLst>
          </a:prstGeom>
          <a:solidFill>
            <a:srgbClr val="1E2761"/>
          </a:solidFill>
          <a:ln/>
        </p:spPr>
      </p:sp>
      <p:sp>
        <p:nvSpPr>
          <p:cNvPr id="26" name="Text 24"/>
          <p:cNvSpPr txBox="1"/>
          <p:nvPr/>
        </p:nvSpPr>
        <p:spPr>
          <a:xfrm>
            <a:off x="4242816" y="4754880"/>
            <a:ext cx="1463040" cy="548640"/>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Metod</a:t>
            </a:r>
            <a:endParaRPr lang="en-US" sz="1250" dirty="0"/>
          </a:p>
        </p:txBody>
      </p:sp>
      <p:sp>
        <p:nvSpPr>
          <p:cNvPr id="27" name="Shape 25"/>
          <p:cNvSpPr/>
          <p:nvPr/>
        </p:nvSpPr>
        <p:spPr>
          <a:xfrm>
            <a:off x="6400800" y="1783080"/>
            <a:ext cx="5239512" cy="3977640"/>
          </a:xfrm>
          <a:prstGeom prst="roundRect">
            <a:avLst>
              <a:gd name="adj" fmla="val 1839"/>
            </a:avLst>
          </a:prstGeom>
          <a:solidFill>
            <a:srgbClr val="FFFFFF"/>
          </a:solidFill>
          <a:ln w="12700">
            <a:solidFill>
              <a:srgbClr val="DFE3F0"/>
            </a:solidFill>
            <a:prstDash val="solid"/>
          </a:ln>
        </p:spPr>
      </p:sp>
      <p:sp>
        <p:nvSpPr>
          <p:cNvPr id="28" name="Text 26"/>
          <p:cNvSpPr txBox="1"/>
          <p:nvPr/>
        </p:nvSpPr>
        <p:spPr>
          <a:xfrm>
            <a:off x="6675120" y="1965960"/>
            <a:ext cx="4663440" cy="365760"/>
          </a:xfrm>
          <a:prstGeom prst="rect">
            <a:avLst/>
          </a:prstGeom>
          <a:noFill/>
          <a:ln/>
        </p:spPr>
        <p:txBody>
          <a:bodyPr wrap="square" lIns="0" tIns="0" rIns="0" bIns="0" rtlCol="0" anchor="ctr"/>
          <a:lstStyle/>
          <a:p>
            <a:pPr marL="0" indent="0">
              <a:buNone/>
            </a:pPr>
            <a:r>
              <a:rPr lang="en-US" sz="1500" b="1" dirty="0">
                <a:solidFill>
                  <a:srgbClr val="1E2761"/>
                </a:solidFill>
                <a:latin typeface="Cambria" pitchFamily="34" charset="0"/>
                <a:ea typeface="Cambria" pitchFamily="34" charset="-122"/>
                <a:cs typeface="Cambria" pitchFamily="34" charset="-120"/>
              </a:rPr>
              <a:t>Ilmiy tadqiqot uchun bu nimani anglatadi?</a:t>
            </a:r>
            <a:endParaRPr lang="en-US" sz="1500" dirty="0"/>
          </a:p>
        </p:txBody>
      </p:sp>
      <p:sp>
        <p:nvSpPr>
          <p:cNvPr id="29" name="Shape 27"/>
          <p:cNvSpPr/>
          <p:nvPr/>
        </p:nvSpPr>
        <p:spPr>
          <a:xfrm>
            <a:off x="6675120" y="2523744"/>
            <a:ext cx="109728" cy="109728"/>
          </a:xfrm>
          <a:prstGeom prst="ellipse">
            <a:avLst/>
          </a:prstGeom>
          <a:solidFill>
            <a:srgbClr val="C9A227"/>
          </a:solidFill>
          <a:ln/>
        </p:spPr>
      </p:sp>
      <p:sp>
        <p:nvSpPr>
          <p:cNvPr id="30" name="Text 28"/>
          <p:cNvSpPr txBox="1"/>
          <p:nvPr/>
        </p:nvSpPr>
        <p:spPr>
          <a:xfrm>
            <a:off x="6931152" y="2395728"/>
            <a:ext cx="4572000" cy="685800"/>
          </a:xfrm>
          <a:prstGeom prst="rect">
            <a:avLst/>
          </a:prstGeom>
          <a:noFill/>
          <a:ln/>
        </p:spPr>
        <p:txBody>
          <a:bodyPr wrap="square" lIns="0" tIns="0" rIns="0" bIns="0" rtlCol="0" anchor="ctr"/>
          <a:lstStyle/>
          <a:p>
            <a:pPr marL="0" indent="0">
              <a:lnSpc>
                <a:spcPct val="110000"/>
              </a:lnSpc>
              <a:buNone/>
            </a:pPr>
            <a:r>
              <a:rPr lang="en-US" sz="1300" dirty="0">
                <a:solidFill>
                  <a:srgbClr val="3A3F55"/>
                </a:solidFill>
                <a:latin typeface="Calibri" pitchFamily="34" charset="0"/>
                <a:ea typeface="Calibri" pitchFamily="34" charset="-122"/>
                <a:cs typeface="Calibri" pitchFamily="34" charset="-120"/>
              </a:rPr>
              <a:t>Dissertatsiyaning yakuniy </a:t>
            </a:r>
            <a:r>
              <a:rPr lang="en-US" sz="1300" dirty="0" err="1">
                <a:solidFill>
                  <a:srgbClr val="3A3F55"/>
                </a:solidFill>
                <a:latin typeface="Calibri" pitchFamily="34" charset="0"/>
                <a:ea typeface="Calibri" pitchFamily="34" charset="-122"/>
                <a:cs typeface="Calibri" pitchFamily="34" charset="-120"/>
              </a:rPr>
              <a:t>ilmiy</a:t>
            </a:r>
            <a:r>
              <a:rPr lang="en-US" sz="1300" dirty="0">
                <a:solidFill>
                  <a:srgbClr val="3A3F55"/>
                </a:solidFill>
                <a:latin typeface="Calibri" pitchFamily="34" charset="0"/>
                <a:ea typeface="Calibri" pitchFamily="34" charset="-122"/>
                <a:cs typeface="Calibri" pitchFamily="34" charset="-120"/>
              </a:rPr>
              <a:t> </a:t>
            </a:r>
            <a:r>
              <a:rPr lang="en-US" sz="1300" dirty="0" err="1" smtClean="0">
                <a:solidFill>
                  <a:srgbClr val="3A3F55"/>
                </a:solidFill>
                <a:latin typeface="Calibri" pitchFamily="34" charset="0"/>
                <a:ea typeface="Calibri" pitchFamily="34" charset="-122"/>
                <a:cs typeface="Calibri" pitchFamily="34" charset="-120"/>
              </a:rPr>
              <a:t>yangilik</a:t>
            </a:r>
            <a:r>
              <a:rPr lang="en-US" sz="1300" dirty="0" smtClean="0">
                <a:solidFill>
                  <a:srgbClr val="3A3F55"/>
                </a:solidFill>
                <a:latin typeface="Calibri" pitchFamily="34" charset="0"/>
                <a:ea typeface="Calibri" pitchFamily="34" charset="-122"/>
                <a:cs typeface="Calibri" pitchFamily="34" charset="-120"/>
              </a:rPr>
              <a:t> </a:t>
            </a:r>
            <a:r>
              <a:rPr lang="en-US" sz="1300" dirty="0">
                <a:solidFill>
                  <a:srgbClr val="3A3F55"/>
                </a:solidFill>
                <a:latin typeface="Calibri" pitchFamily="34" charset="0"/>
                <a:ea typeface="Calibri" pitchFamily="34" charset="-122"/>
                <a:cs typeface="Calibri" pitchFamily="34" charset="-120"/>
              </a:rPr>
              <a:t>(contribution to knowledge) eng birinchi aniqlanadi</a:t>
            </a:r>
            <a:endParaRPr lang="en-US" sz="1300" dirty="0"/>
          </a:p>
        </p:txBody>
      </p:sp>
      <p:sp>
        <p:nvSpPr>
          <p:cNvPr id="31" name="Shape 29"/>
          <p:cNvSpPr/>
          <p:nvPr/>
        </p:nvSpPr>
        <p:spPr>
          <a:xfrm>
            <a:off x="6675120" y="3319272"/>
            <a:ext cx="109728" cy="109728"/>
          </a:xfrm>
          <a:prstGeom prst="ellipse">
            <a:avLst/>
          </a:prstGeom>
          <a:solidFill>
            <a:srgbClr val="C9A227"/>
          </a:solidFill>
          <a:ln/>
        </p:spPr>
      </p:sp>
      <p:sp>
        <p:nvSpPr>
          <p:cNvPr id="32" name="Text 30"/>
          <p:cNvSpPr txBox="1"/>
          <p:nvPr/>
        </p:nvSpPr>
        <p:spPr>
          <a:xfrm>
            <a:off x="6931152" y="3191256"/>
            <a:ext cx="4572000" cy="685800"/>
          </a:xfrm>
          <a:prstGeom prst="rect">
            <a:avLst/>
          </a:prstGeom>
          <a:noFill/>
          <a:ln/>
        </p:spPr>
        <p:txBody>
          <a:bodyPr wrap="square" lIns="0" tIns="0" rIns="0" bIns="0" rtlCol="0" anchor="ctr"/>
          <a:lstStyle/>
          <a:p>
            <a:pPr marL="0" indent="0">
              <a:lnSpc>
                <a:spcPct val="110000"/>
              </a:lnSpc>
              <a:buNone/>
            </a:pPr>
            <a:r>
              <a:rPr lang="en-US" sz="1300" dirty="0">
                <a:solidFill>
                  <a:srgbClr val="3A3F55"/>
                </a:solidFill>
                <a:latin typeface="Calibri" pitchFamily="34" charset="0"/>
                <a:ea typeface="Calibri" pitchFamily="34" charset="-122"/>
                <a:cs typeface="Calibri" pitchFamily="34" charset="-120"/>
              </a:rPr>
              <a:t>Gipotezalar aniqroq, izchil (coherent) </a:t>
            </a:r>
            <a:r>
              <a:rPr lang="en-US" sz="1300" dirty="0" err="1" smtClean="0">
                <a:solidFill>
                  <a:srgbClr val="3A3F55"/>
                </a:solidFill>
                <a:latin typeface="Calibri" pitchFamily="34" charset="0"/>
                <a:ea typeface="Calibri" pitchFamily="34" charset="-122"/>
                <a:cs typeface="Calibri" pitchFamily="34" charset="-120"/>
              </a:rPr>
              <a:t>qilinadigan</a:t>
            </a:r>
            <a:r>
              <a:rPr lang="en-US" sz="1300" dirty="0" smtClean="0">
                <a:solidFill>
                  <a:srgbClr val="3A3F55"/>
                </a:solidFill>
                <a:latin typeface="Calibri" pitchFamily="34" charset="0"/>
                <a:ea typeface="Calibri" pitchFamily="34" charset="-122"/>
                <a:cs typeface="Calibri" pitchFamily="34" charset="-120"/>
              </a:rPr>
              <a:t> </a:t>
            </a:r>
            <a:r>
              <a:rPr lang="en-US" sz="1300" dirty="0" err="1" smtClean="0">
                <a:solidFill>
                  <a:srgbClr val="3A3F55"/>
                </a:solidFill>
                <a:latin typeface="Calibri" pitchFamily="34" charset="0"/>
                <a:ea typeface="Calibri" pitchFamily="34" charset="-122"/>
                <a:cs typeface="Calibri" pitchFamily="34" charset="-120"/>
              </a:rPr>
              <a:t>bo‘ladi</a:t>
            </a:r>
            <a:endParaRPr lang="en-US" sz="1300" dirty="0"/>
          </a:p>
        </p:txBody>
      </p:sp>
      <p:sp>
        <p:nvSpPr>
          <p:cNvPr id="33" name="Shape 31"/>
          <p:cNvSpPr/>
          <p:nvPr/>
        </p:nvSpPr>
        <p:spPr>
          <a:xfrm>
            <a:off x="6675120" y="4114800"/>
            <a:ext cx="109728" cy="109728"/>
          </a:xfrm>
          <a:prstGeom prst="ellipse">
            <a:avLst/>
          </a:prstGeom>
          <a:solidFill>
            <a:srgbClr val="C9A227"/>
          </a:solidFill>
          <a:ln/>
        </p:spPr>
      </p:sp>
      <p:sp>
        <p:nvSpPr>
          <p:cNvPr id="34" name="Text 32"/>
          <p:cNvSpPr txBox="1"/>
          <p:nvPr/>
        </p:nvSpPr>
        <p:spPr>
          <a:xfrm>
            <a:off x="6931152" y="3986784"/>
            <a:ext cx="4572000" cy="685800"/>
          </a:xfrm>
          <a:prstGeom prst="rect">
            <a:avLst/>
          </a:prstGeom>
          <a:noFill/>
          <a:ln/>
        </p:spPr>
        <p:txBody>
          <a:bodyPr wrap="square" lIns="0" tIns="0" rIns="0" bIns="0" rtlCol="0" anchor="ctr"/>
          <a:lstStyle/>
          <a:p>
            <a:pPr marL="0" indent="0">
              <a:lnSpc>
                <a:spcPct val="110000"/>
              </a:lnSpc>
              <a:buNone/>
            </a:pPr>
            <a:r>
              <a:rPr lang="en-US" sz="1300" dirty="0">
                <a:solidFill>
                  <a:srgbClr val="3A3F55"/>
                </a:solidFill>
                <a:latin typeface="Calibri" pitchFamily="34" charset="0"/>
                <a:ea typeface="Calibri" pitchFamily="34" charset="-122"/>
                <a:cs typeface="Calibri" pitchFamily="34" charset="-120"/>
              </a:rPr>
              <a:t>Metodologiya “tanish” yoki “qulay” emas, balki dalil talabidan kelib chiqib tanlanadi</a:t>
            </a:r>
            <a:endParaRPr lang="en-US" sz="1300" dirty="0"/>
          </a:p>
        </p:txBody>
      </p:sp>
      <p:sp>
        <p:nvSpPr>
          <p:cNvPr id="35" name="Shape 33"/>
          <p:cNvSpPr/>
          <p:nvPr/>
        </p:nvSpPr>
        <p:spPr>
          <a:xfrm>
            <a:off x="6675120" y="4910328"/>
            <a:ext cx="109728" cy="109728"/>
          </a:xfrm>
          <a:prstGeom prst="ellipse">
            <a:avLst/>
          </a:prstGeom>
          <a:solidFill>
            <a:srgbClr val="C9A227"/>
          </a:solidFill>
          <a:ln/>
        </p:spPr>
      </p:sp>
      <p:sp>
        <p:nvSpPr>
          <p:cNvPr id="36" name="Text 34"/>
          <p:cNvSpPr txBox="1"/>
          <p:nvPr/>
        </p:nvSpPr>
        <p:spPr>
          <a:xfrm>
            <a:off x="6931152" y="4782312"/>
            <a:ext cx="4572000" cy="685800"/>
          </a:xfrm>
          <a:prstGeom prst="rect">
            <a:avLst/>
          </a:prstGeom>
          <a:noFill/>
          <a:ln/>
        </p:spPr>
        <p:txBody>
          <a:bodyPr wrap="square" lIns="0" tIns="0" rIns="0" bIns="0" rtlCol="0" anchor="ctr"/>
          <a:lstStyle/>
          <a:p>
            <a:pPr marL="0" indent="0">
              <a:lnSpc>
                <a:spcPct val="110000"/>
              </a:lnSpc>
              <a:buNone/>
            </a:pPr>
            <a:r>
              <a:rPr lang="en-US" sz="1300" dirty="0">
                <a:solidFill>
                  <a:srgbClr val="3A3F55"/>
                </a:solidFill>
                <a:latin typeface="Calibri" pitchFamily="34" charset="0"/>
                <a:ea typeface="Calibri" pitchFamily="34" charset="-122"/>
                <a:cs typeface="Calibri" pitchFamily="34" charset="-120"/>
              </a:rPr>
              <a:t>Adabiyotlar sharhi maqsadli tarzda — faqat kerakli nazariy bo‘shliqqa yo‘naltiriladi</a:t>
            </a:r>
            <a:endParaRPr lang="en-US" sz="1300" dirty="0"/>
          </a:p>
        </p:txBody>
      </p:sp>
      <p:sp>
        <p:nvSpPr>
          <p:cNvPr id="38" name="Text 36"/>
          <p:cNvSpPr txBox="1"/>
          <p:nvPr/>
        </p:nvSpPr>
        <p:spPr>
          <a:xfrm>
            <a:off x="11274552" y="6473952"/>
            <a:ext cx="457200" cy="274320"/>
          </a:xfrm>
          <a:prstGeom prst="rect">
            <a:avLst/>
          </a:prstGeom>
          <a:noFill/>
          <a:ln/>
        </p:spPr>
        <p:txBody>
          <a:bodyPr wrap="square" lIns="0" tIns="0" rIns="0" bIns="0" rtlCol="0" anchor="ctr"/>
          <a:lstStyle/>
          <a:p>
            <a:pPr marL="0" indent="0" algn="r">
              <a:buNone/>
            </a:pPr>
            <a:r>
              <a:rPr lang="en-US" sz="1000" dirty="0">
                <a:solidFill>
                  <a:srgbClr val="8A90A8"/>
                </a:solidFill>
                <a:latin typeface="Calibri" pitchFamily="34" charset="0"/>
                <a:ea typeface="Calibri" pitchFamily="34" charset="-122"/>
                <a:cs typeface="Calibri"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8FC"/>
        </a:solidFill>
        <a:effectLst/>
      </p:bgPr>
    </p:bg>
    <p:spTree>
      <p:nvGrpSpPr>
        <p:cNvPr id="1" name=""/>
        <p:cNvGrpSpPr/>
        <p:nvPr/>
      </p:nvGrpSpPr>
      <p:grpSpPr>
        <a:xfrm>
          <a:off x="0" y="0"/>
          <a:ext cx="0" cy="0"/>
          <a:chOff x="0" y="0"/>
          <a:chExt cx="0" cy="0"/>
        </a:xfrm>
      </p:grpSpPr>
      <p:sp>
        <p:nvSpPr>
          <p:cNvPr id="3" name="Text 1"/>
          <p:cNvSpPr txBox="1"/>
          <p:nvPr/>
        </p:nvSpPr>
        <p:spPr>
          <a:xfrm>
            <a:off x="548640" y="685800"/>
            <a:ext cx="11064240" cy="868680"/>
          </a:xfrm>
          <a:prstGeom prst="rect">
            <a:avLst/>
          </a:prstGeom>
          <a:noFill/>
          <a:ln/>
        </p:spPr>
        <p:txBody>
          <a:bodyPr wrap="square" lIns="0" tIns="0" rIns="0" bIns="0" rtlCol="0" anchor="ctr"/>
          <a:lstStyle/>
          <a:p>
            <a:pPr marL="0" indent="0">
              <a:buNone/>
            </a:pPr>
            <a:r>
              <a:rPr lang="en-US" sz="2800" b="1" dirty="0" err="1" smtClean="0">
                <a:solidFill>
                  <a:srgbClr val="1E2761"/>
                </a:solidFill>
                <a:latin typeface="Cambria" pitchFamily="34" charset="0"/>
                <a:ea typeface="Cambria" pitchFamily="34" charset="-122"/>
                <a:cs typeface="Cambria" pitchFamily="34" charset="-120"/>
              </a:rPr>
              <a:t>Ilmiy</a:t>
            </a:r>
            <a:r>
              <a:rPr lang="en-US" sz="2800" b="1" dirty="0" smtClean="0">
                <a:solidFill>
                  <a:srgbClr val="1E2761"/>
                </a:solidFill>
                <a:latin typeface="Cambria" pitchFamily="34" charset="0"/>
                <a:ea typeface="Cambria" pitchFamily="34" charset="-122"/>
                <a:cs typeface="Cambria" pitchFamily="34" charset="-120"/>
              </a:rPr>
              <a:t> </a:t>
            </a:r>
            <a:r>
              <a:rPr lang="en-US" sz="2800" b="1" dirty="0">
                <a:solidFill>
                  <a:srgbClr val="1E2761"/>
                </a:solidFill>
                <a:latin typeface="Cambria" pitchFamily="34" charset="0"/>
                <a:ea typeface="Cambria" pitchFamily="34" charset="-122"/>
                <a:cs typeface="Cambria" pitchFamily="34" charset="-120"/>
              </a:rPr>
              <a:t>tadqiqotga adaptatsiya</a:t>
            </a:r>
            <a:endParaRPr lang="en-US" sz="2800" dirty="0"/>
          </a:p>
        </p:txBody>
      </p:sp>
      <p:sp>
        <p:nvSpPr>
          <p:cNvPr id="4" name="Shape 2"/>
          <p:cNvSpPr/>
          <p:nvPr/>
        </p:nvSpPr>
        <p:spPr>
          <a:xfrm>
            <a:off x="548640" y="1965960"/>
            <a:ext cx="3520440" cy="3794760"/>
          </a:xfrm>
          <a:prstGeom prst="roundRect">
            <a:avLst>
              <a:gd name="adj" fmla="val 2597"/>
            </a:avLst>
          </a:prstGeom>
          <a:solidFill>
            <a:srgbClr val="FFFFFF"/>
          </a:solidFill>
          <a:ln w="12700">
            <a:solidFill>
              <a:srgbClr val="DFE3F0"/>
            </a:solidFill>
            <a:prstDash val="solid"/>
          </a:ln>
        </p:spPr>
      </p:sp>
      <p:sp>
        <p:nvSpPr>
          <p:cNvPr id="5" name="Shape 3"/>
          <p:cNvSpPr/>
          <p:nvPr/>
        </p:nvSpPr>
        <p:spPr>
          <a:xfrm>
            <a:off x="822960" y="2240280"/>
            <a:ext cx="548640" cy="548640"/>
          </a:xfrm>
          <a:prstGeom prst="ellipse">
            <a:avLst/>
          </a:prstGeom>
          <a:solidFill>
            <a:srgbClr val="1E2761"/>
          </a:solidFill>
          <a:ln/>
        </p:spPr>
      </p:sp>
      <p:sp>
        <p:nvSpPr>
          <p:cNvPr id="6" name="Text 4"/>
          <p:cNvSpPr txBox="1"/>
          <p:nvPr/>
        </p:nvSpPr>
        <p:spPr>
          <a:xfrm>
            <a:off x="822960" y="2240280"/>
            <a:ext cx="548640" cy="548640"/>
          </a:xfrm>
          <a:prstGeom prst="rect">
            <a:avLst/>
          </a:prstGeom>
          <a:noFill/>
          <a:ln/>
        </p:spPr>
        <p:txBody>
          <a:bodyPr wrap="square" lIns="0" tIns="0" rIns="0" bIns="0" rtlCol="0" anchor="ctr"/>
          <a:lstStyle/>
          <a:p>
            <a:pPr marL="0" indent="0" algn="ctr">
              <a:buNone/>
            </a:pPr>
            <a:r>
              <a:rPr lang="en-US" sz="2040" b="1" dirty="0">
                <a:solidFill>
                  <a:srgbClr val="FFFFFF"/>
                </a:solidFill>
                <a:latin typeface="Cambria" pitchFamily="34" charset="0"/>
                <a:ea typeface="Cambria" pitchFamily="34" charset="-122"/>
                <a:cs typeface="Cambria" pitchFamily="34" charset="-120"/>
              </a:rPr>
              <a:t>1</a:t>
            </a:r>
            <a:endParaRPr lang="en-US" sz="2040" dirty="0"/>
          </a:p>
        </p:txBody>
      </p:sp>
      <p:sp>
        <p:nvSpPr>
          <p:cNvPr id="7" name="Text 5"/>
          <p:cNvSpPr txBox="1"/>
          <p:nvPr/>
        </p:nvSpPr>
        <p:spPr>
          <a:xfrm>
            <a:off x="822960" y="2926080"/>
            <a:ext cx="2971800" cy="274320"/>
          </a:xfrm>
          <a:prstGeom prst="rect">
            <a:avLst/>
          </a:prstGeom>
          <a:noFill/>
          <a:ln/>
        </p:spPr>
        <p:txBody>
          <a:bodyPr wrap="square" lIns="0" tIns="0" rIns="0" bIns="0" rtlCol="0" anchor="ctr"/>
          <a:lstStyle/>
          <a:p>
            <a:pPr marL="0" indent="0">
              <a:buNone/>
            </a:pPr>
            <a:r>
              <a:rPr lang="en-US" sz="1100" b="1" kern="0" spc="100" dirty="0">
                <a:solidFill>
                  <a:srgbClr val="C9A227"/>
                </a:solidFill>
                <a:latin typeface="Calibri" pitchFamily="34" charset="0"/>
                <a:ea typeface="Calibri" pitchFamily="34" charset="-122"/>
                <a:cs typeface="Calibri" pitchFamily="34" charset="-120"/>
              </a:rPr>
              <a:t>DESIRED RESULTS</a:t>
            </a:r>
            <a:endParaRPr lang="en-US" sz="1100" dirty="0"/>
          </a:p>
        </p:txBody>
      </p:sp>
      <p:sp>
        <p:nvSpPr>
          <p:cNvPr id="8" name="Text 6"/>
          <p:cNvSpPr txBox="1"/>
          <p:nvPr/>
        </p:nvSpPr>
        <p:spPr>
          <a:xfrm>
            <a:off x="822960" y="3200400"/>
            <a:ext cx="2971800" cy="822960"/>
          </a:xfrm>
          <a:prstGeom prst="rect">
            <a:avLst/>
          </a:prstGeom>
          <a:noFill/>
          <a:ln/>
        </p:spPr>
        <p:txBody>
          <a:bodyPr wrap="square" lIns="0" tIns="0" rIns="0" bIns="0" rtlCol="0" anchor="ctr"/>
          <a:lstStyle/>
          <a:p>
            <a:pPr marL="0" indent="0">
              <a:lnSpc>
                <a:spcPct val="105000"/>
              </a:lnSpc>
              <a:buNone/>
            </a:pPr>
            <a:r>
              <a:rPr lang="en-US" sz="1700" b="1" dirty="0">
                <a:solidFill>
                  <a:srgbClr val="1E2761"/>
                </a:solidFill>
                <a:latin typeface="Cambria" pitchFamily="34" charset="0"/>
                <a:ea typeface="Cambria" pitchFamily="34" charset="-122"/>
                <a:cs typeface="Cambria" pitchFamily="34" charset="-120"/>
              </a:rPr>
              <a:t>Kutilayotgan </a:t>
            </a:r>
            <a:r>
              <a:rPr lang="en-US" sz="1700" b="1" dirty="0" err="1">
                <a:solidFill>
                  <a:srgbClr val="1E2761"/>
                </a:solidFill>
                <a:latin typeface="Cambria" pitchFamily="34" charset="0"/>
                <a:ea typeface="Cambria" pitchFamily="34" charset="-122"/>
                <a:cs typeface="Cambria" pitchFamily="34" charset="-120"/>
              </a:rPr>
              <a:t>ilmiy</a:t>
            </a:r>
            <a:r>
              <a:rPr lang="en-US" sz="1700" b="1" dirty="0">
                <a:solidFill>
                  <a:srgbClr val="1E2761"/>
                </a:solidFill>
                <a:latin typeface="Cambria" pitchFamily="34" charset="0"/>
                <a:ea typeface="Cambria" pitchFamily="34" charset="-122"/>
                <a:cs typeface="Cambria" pitchFamily="34" charset="-120"/>
              </a:rPr>
              <a:t> </a:t>
            </a:r>
            <a:r>
              <a:rPr lang="en-US" sz="1700" b="1" dirty="0" err="1" smtClean="0">
                <a:solidFill>
                  <a:srgbClr val="1E2761"/>
                </a:solidFill>
                <a:latin typeface="Cambria" pitchFamily="34" charset="0"/>
                <a:ea typeface="Cambria" pitchFamily="34" charset="-122"/>
                <a:cs typeface="Cambria" pitchFamily="34" charset="-120"/>
              </a:rPr>
              <a:t>yangiliklar</a:t>
            </a:r>
            <a:endParaRPr lang="en-US" sz="1700" dirty="0"/>
          </a:p>
        </p:txBody>
      </p:sp>
      <p:sp>
        <p:nvSpPr>
          <p:cNvPr id="9" name="Text 7"/>
          <p:cNvSpPr txBox="1"/>
          <p:nvPr/>
        </p:nvSpPr>
        <p:spPr>
          <a:xfrm>
            <a:off x="822960" y="4114800"/>
            <a:ext cx="2971800" cy="1371600"/>
          </a:xfrm>
          <a:prstGeom prst="rect">
            <a:avLst/>
          </a:prstGeom>
          <a:noFill/>
          <a:ln/>
        </p:spPr>
        <p:txBody>
          <a:bodyPr wrap="square" lIns="0" tIns="0" rIns="0" bIns="0" rtlCol="0" anchor="ctr"/>
          <a:lstStyle/>
          <a:p>
            <a:pPr marL="0" indent="0">
              <a:lnSpc>
                <a:spcPct val="115000"/>
              </a:lnSpc>
              <a:buNone/>
            </a:pPr>
            <a:r>
              <a:rPr lang="en-US" sz="1250" dirty="0">
                <a:solidFill>
                  <a:srgbClr val="3A3F55"/>
                </a:solidFill>
                <a:latin typeface="Calibri" pitchFamily="34" charset="0"/>
                <a:ea typeface="Calibri" pitchFamily="34" charset="-122"/>
                <a:cs typeface="Calibri" pitchFamily="34" charset="-120"/>
              </a:rPr>
              <a:t>Tadqiqot savoli, gipoteza va </a:t>
            </a:r>
            <a:r>
              <a:rPr lang="en-US" sz="1250" dirty="0" err="1">
                <a:solidFill>
                  <a:srgbClr val="3A3F55"/>
                </a:solidFill>
                <a:latin typeface="Calibri" pitchFamily="34" charset="0"/>
                <a:ea typeface="Calibri" pitchFamily="34" charset="-122"/>
                <a:cs typeface="Calibri" pitchFamily="34" charset="-120"/>
              </a:rPr>
              <a:t>ilmiy</a:t>
            </a:r>
            <a:r>
              <a:rPr lang="en-US" sz="1250" dirty="0">
                <a:solidFill>
                  <a:srgbClr val="3A3F55"/>
                </a:solidFill>
                <a:latin typeface="Calibri" pitchFamily="34" charset="0"/>
                <a:ea typeface="Calibri" pitchFamily="34" charset="-122"/>
                <a:cs typeface="Calibri" pitchFamily="34" charset="-120"/>
              </a:rPr>
              <a:t> </a:t>
            </a:r>
            <a:r>
              <a:rPr lang="en-US" sz="1250" dirty="0" err="1" smtClean="0">
                <a:solidFill>
                  <a:srgbClr val="3A3F55"/>
                </a:solidFill>
                <a:latin typeface="Calibri" pitchFamily="34" charset="0"/>
                <a:ea typeface="Calibri" pitchFamily="34" charset="-122"/>
                <a:cs typeface="Calibri" pitchFamily="34" charset="-120"/>
              </a:rPr>
              <a:t>yangilikni</a:t>
            </a:r>
            <a:r>
              <a:rPr lang="en-US" sz="1250" dirty="0" smtClean="0">
                <a:solidFill>
                  <a:srgbClr val="3A3F55"/>
                </a:solidFill>
                <a:latin typeface="Calibri" pitchFamily="34" charset="0"/>
                <a:ea typeface="Calibri" pitchFamily="34" charset="-122"/>
                <a:cs typeface="Calibri" pitchFamily="34" charset="-120"/>
              </a:rPr>
              <a:t> </a:t>
            </a:r>
            <a:r>
              <a:rPr lang="en-US" sz="1250" dirty="0">
                <a:solidFill>
                  <a:srgbClr val="3A3F55"/>
                </a:solidFill>
                <a:latin typeface="Calibri" pitchFamily="34" charset="0"/>
                <a:ea typeface="Calibri" pitchFamily="34" charset="-122"/>
                <a:cs typeface="Calibri" pitchFamily="34" charset="-120"/>
              </a:rPr>
              <a:t>aniqlash</a:t>
            </a:r>
            <a:endParaRPr lang="en-US" sz="1250" dirty="0"/>
          </a:p>
        </p:txBody>
      </p:sp>
      <p:sp>
        <p:nvSpPr>
          <p:cNvPr id="10" name="Shape 8"/>
          <p:cNvSpPr/>
          <p:nvPr/>
        </p:nvSpPr>
        <p:spPr>
          <a:xfrm>
            <a:off x="4087368" y="3703320"/>
            <a:ext cx="237744" cy="320040"/>
          </a:xfrm>
          <a:prstGeom prst="rightArrow">
            <a:avLst/>
          </a:prstGeom>
          <a:solidFill>
            <a:srgbClr val="C9A227"/>
          </a:solidFill>
          <a:ln/>
        </p:spPr>
      </p:sp>
      <p:sp>
        <p:nvSpPr>
          <p:cNvPr id="11" name="Shape 9"/>
          <p:cNvSpPr/>
          <p:nvPr/>
        </p:nvSpPr>
        <p:spPr>
          <a:xfrm>
            <a:off x="4343400" y="1965960"/>
            <a:ext cx="3520440" cy="3794760"/>
          </a:xfrm>
          <a:prstGeom prst="roundRect">
            <a:avLst>
              <a:gd name="adj" fmla="val 2597"/>
            </a:avLst>
          </a:prstGeom>
          <a:solidFill>
            <a:srgbClr val="1E2761"/>
          </a:solidFill>
          <a:ln/>
        </p:spPr>
      </p:sp>
      <p:sp>
        <p:nvSpPr>
          <p:cNvPr id="12" name="Shape 10"/>
          <p:cNvSpPr/>
          <p:nvPr/>
        </p:nvSpPr>
        <p:spPr>
          <a:xfrm>
            <a:off x="4617720" y="2240280"/>
            <a:ext cx="548640" cy="548640"/>
          </a:xfrm>
          <a:prstGeom prst="ellipse">
            <a:avLst/>
          </a:prstGeom>
          <a:solidFill>
            <a:srgbClr val="C9A227"/>
          </a:solidFill>
          <a:ln/>
        </p:spPr>
      </p:sp>
      <p:sp>
        <p:nvSpPr>
          <p:cNvPr id="13" name="Text 11"/>
          <p:cNvSpPr txBox="1"/>
          <p:nvPr/>
        </p:nvSpPr>
        <p:spPr>
          <a:xfrm>
            <a:off x="4617720" y="2240280"/>
            <a:ext cx="548640" cy="548640"/>
          </a:xfrm>
          <a:prstGeom prst="rect">
            <a:avLst/>
          </a:prstGeom>
          <a:noFill/>
          <a:ln/>
        </p:spPr>
        <p:txBody>
          <a:bodyPr wrap="square" lIns="0" tIns="0" rIns="0" bIns="0" rtlCol="0" anchor="ctr"/>
          <a:lstStyle/>
          <a:p>
            <a:pPr marL="0" indent="0" algn="ctr">
              <a:buNone/>
            </a:pPr>
            <a:r>
              <a:rPr lang="en-US" sz="2040" b="1" dirty="0">
                <a:solidFill>
                  <a:srgbClr val="141B4D"/>
                </a:solidFill>
                <a:latin typeface="Cambria" pitchFamily="34" charset="0"/>
                <a:ea typeface="Cambria" pitchFamily="34" charset="-122"/>
                <a:cs typeface="Cambria" pitchFamily="34" charset="-120"/>
              </a:rPr>
              <a:t>2</a:t>
            </a:r>
            <a:endParaRPr lang="en-US" sz="2040" dirty="0"/>
          </a:p>
        </p:txBody>
      </p:sp>
      <p:sp>
        <p:nvSpPr>
          <p:cNvPr id="14" name="Text 12"/>
          <p:cNvSpPr txBox="1"/>
          <p:nvPr/>
        </p:nvSpPr>
        <p:spPr>
          <a:xfrm>
            <a:off x="4617720" y="2926080"/>
            <a:ext cx="2971800" cy="274320"/>
          </a:xfrm>
          <a:prstGeom prst="rect">
            <a:avLst/>
          </a:prstGeom>
          <a:noFill/>
          <a:ln/>
        </p:spPr>
        <p:txBody>
          <a:bodyPr wrap="square" lIns="0" tIns="0" rIns="0" bIns="0" rtlCol="0" anchor="ctr"/>
          <a:lstStyle/>
          <a:p>
            <a:pPr marL="0" indent="0">
              <a:buNone/>
            </a:pPr>
            <a:r>
              <a:rPr lang="en-US" sz="1100" b="1" kern="0" spc="100" dirty="0">
                <a:solidFill>
                  <a:srgbClr val="C9A227"/>
                </a:solidFill>
                <a:latin typeface="Calibri" pitchFamily="34" charset="0"/>
                <a:ea typeface="Calibri" pitchFamily="34" charset="-122"/>
                <a:cs typeface="Calibri" pitchFamily="34" charset="-120"/>
              </a:rPr>
              <a:t>ACCEPTABLE EVIDENCE</a:t>
            </a:r>
            <a:endParaRPr lang="en-US" sz="1100" dirty="0"/>
          </a:p>
        </p:txBody>
      </p:sp>
      <p:sp>
        <p:nvSpPr>
          <p:cNvPr id="15" name="Text 13"/>
          <p:cNvSpPr txBox="1"/>
          <p:nvPr/>
        </p:nvSpPr>
        <p:spPr>
          <a:xfrm>
            <a:off x="4617720" y="3200400"/>
            <a:ext cx="2971800" cy="822960"/>
          </a:xfrm>
          <a:prstGeom prst="rect">
            <a:avLst/>
          </a:prstGeom>
          <a:noFill/>
          <a:ln/>
        </p:spPr>
        <p:txBody>
          <a:bodyPr wrap="square" lIns="0" tIns="0" rIns="0" bIns="0" rtlCol="0" anchor="ctr"/>
          <a:lstStyle/>
          <a:p>
            <a:pPr marL="0" indent="0">
              <a:lnSpc>
                <a:spcPct val="105000"/>
              </a:lnSpc>
              <a:buNone/>
            </a:pPr>
            <a:r>
              <a:rPr lang="en-US" sz="1700" b="1" dirty="0">
                <a:solidFill>
                  <a:srgbClr val="FFFFFF"/>
                </a:solidFill>
                <a:latin typeface="Cambria" pitchFamily="34" charset="0"/>
                <a:ea typeface="Cambria" pitchFamily="34" charset="-122"/>
                <a:cs typeface="Cambria" pitchFamily="34" charset="-120"/>
              </a:rPr>
              <a:t>Isbot va baholash mezonlari</a:t>
            </a:r>
            <a:endParaRPr lang="en-US" sz="1700" dirty="0"/>
          </a:p>
        </p:txBody>
      </p:sp>
      <p:sp>
        <p:nvSpPr>
          <p:cNvPr id="16" name="Text 14"/>
          <p:cNvSpPr txBox="1"/>
          <p:nvPr/>
        </p:nvSpPr>
        <p:spPr>
          <a:xfrm>
            <a:off x="4617720" y="4114800"/>
            <a:ext cx="2971800" cy="1371600"/>
          </a:xfrm>
          <a:prstGeom prst="rect">
            <a:avLst/>
          </a:prstGeom>
          <a:noFill/>
          <a:ln/>
        </p:spPr>
        <p:txBody>
          <a:bodyPr wrap="square" lIns="0" tIns="0" rIns="0" bIns="0" rtlCol="0" anchor="ctr"/>
          <a:lstStyle/>
          <a:p>
            <a:pPr marL="0" indent="0">
              <a:lnSpc>
                <a:spcPct val="115000"/>
              </a:lnSpc>
              <a:buNone/>
            </a:pPr>
            <a:r>
              <a:rPr lang="en-US" sz="1250" dirty="0">
                <a:solidFill>
                  <a:srgbClr val="CADCFC"/>
                </a:solidFill>
                <a:latin typeface="Calibri" pitchFamily="34" charset="0"/>
                <a:ea typeface="Calibri" pitchFamily="34" charset="-122"/>
                <a:cs typeface="Calibri" pitchFamily="34" charset="-120"/>
              </a:rPr>
              <a:t>Gipotezani qanday dalillar tasdiqlaydi yoki rad etadi</a:t>
            </a:r>
            <a:endParaRPr lang="en-US" sz="1250" dirty="0"/>
          </a:p>
        </p:txBody>
      </p:sp>
      <p:sp>
        <p:nvSpPr>
          <p:cNvPr id="17" name="Shape 15"/>
          <p:cNvSpPr/>
          <p:nvPr/>
        </p:nvSpPr>
        <p:spPr>
          <a:xfrm>
            <a:off x="7882128" y="3703320"/>
            <a:ext cx="237744" cy="320040"/>
          </a:xfrm>
          <a:prstGeom prst="rightArrow">
            <a:avLst/>
          </a:prstGeom>
          <a:solidFill>
            <a:srgbClr val="C9A227"/>
          </a:solidFill>
          <a:ln/>
        </p:spPr>
      </p:sp>
      <p:sp>
        <p:nvSpPr>
          <p:cNvPr id="18" name="Shape 16"/>
          <p:cNvSpPr/>
          <p:nvPr/>
        </p:nvSpPr>
        <p:spPr>
          <a:xfrm>
            <a:off x="8138160" y="1965960"/>
            <a:ext cx="3520440" cy="3794760"/>
          </a:xfrm>
          <a:prstGeom prst="roundRect">
            <a:avLst>
              <a:gd name="adj" fmla="val 2597"/>
            </a:avLst>
          </a:prstGeom>
          <a:solidFill>
            <a:srgbClr val="FFFFFF"/>
          </a:solidFill>
          <a:ln w="12700">
            <a:solidFill>
              <a:srgbClr val="DFE3F0"/>
            </a:solidFill>
            <a:prstDash val="solid"/>
          </a:ln>
        </p:spPr>
      </p:sp>
      <p:sp>
        <p:nvSpPr>
          <p:cNvPr id="19" name="Shape 17"/>
          <p:cNvSpPr/>
          <p:nvPr/>
        </p:nvSpPr>
        <p:spPr>
          <a:xfrm>
            <a:off x="8412480" y="2240280"/>
            <a:ext cx="548640" cy="548640"/>
          </a:xfrm>
          <a:prstGeom prst="ellipse">
            <a:avLst/>
          </a:prstGeom>
          <a:solidFill>
            <a:srgbClr val="1E2761"/>
          </a:solidFill>
          <a:ln/>
        </p:spPr>
      </p:sp>
      <p:sp>
        <p:nvSpPr>
          <p:cNvPr id="20" name="Text 18"/>
          <p:cNvSpPr txBox="1"/>
          <p:nvPr/>
        </p:nvSpPr>
        <p:spPr>
          <a:xfrm>
            <a:off x="8412480" y="2240280"/>
            <a:ext cx="548640" cy="548640"/>
          </a:xfrm>
          <a:prstGeom prst="rect">
            <a:avLst/>
          </a:prstGeom>
          <a:noFill/>
          <a:ln/>
        </p:spPr>
        <p:txBody>
          <a:bodyPr wrap="square" lIns="0" tIns="0" rIns="0" bIns="0" rtlCol="0" anchor="ctr"/>
          <a:lstStyle/>
          <a:p>
            <a:pPr marL="0" indent="0" algn="ctr">
              <a:buNone/>
            </a:pPr>
            <a:r>
              <a:rPr lang="en-US" sz="2040" b="1" dirty="0">
                <a:solidFill>
                  <a:srgbClr val="FFFFFF"/>
                </a:solidFill>
                <a:latin typeface="Cambria" pitchFamily="34" charset="0"/>
                <a:ea typeface="Cambria" pitchFamily="34" charset="-122"/>
                <a:cs typeface="Cambria" pitchFamily="34" charset="-120"/>
              </a:rPr>
              <a:t>3</a:t>
            </a:r>
            <a:endParaRPr lang="en-US" sz="2040" dirty="0"/>
          </a:p>
        </p:txBody>
      </p:sp>
      <p:sp>
        <p:nvSpPr>
          <p:cNvPr id="21" name="Text 19"/>
          <p:cNvSpPr txBox="1"/>
          <p:nvPr/>
        </p:nvSpPr>
        <p:spPr>
          <a:xfrm>
            <a:off x="8412480" y="2926080"/>
            <a:ext cx="2971800" cy="274320"/>
          </a:xfrm>
          <a:prstGeom prst="rect">
            <a:avLst/>
          </a:prstGeom>
          <a:noFill/>
          <a:ln/>
        </p:spPr>
        <p:txBody>
          <a:bodyPr wrap="square" lIns="0" tIns="0" rIns="0" bIns="0" rtlCol="0" anchor="ctr"/>
          <a:lstStyle/>
          <a:p>
            <a:pPr marL="0" indent="0">
              <a:buNone/>
            </a:pPr>
            <a:r>
              <a:rPr lang="en-US" sz="1100" b="1" kern="0" spc="100" dirty="0">
                <a:solidFill>
                  <a:srgbClr val="C9A227"/>
                </a:solidFill>
                <a:latin typeface="Calibri" pitchFamily="34" charset="0"/>
                <a:ea typeface="Calibri" pitchFamily="34" charset="-122"/>
                <a:cs typeface="Calibri" pitchFamily="34" charset="-120"/>
              </a:rPr>
              <a:t>RESEARCH METHODS</a:t>
            </a:r>
            <a:endParaRPr lang="en-US" sz="1100" dirty="0"/>
          </a:p>
        </p:txBody>
      </p:sp>
      <p:sp>
        <p:nvSpPr>
          <p:cNvPr id="22" name="Text 20"/>
          <p:cNvSpPr txBox="1"/>
          <p:nvPr/>
        </p:nvSpPr>
        <p:spPr>
          <a:xfrm>
            <a:off x="8412480" y="3200400"/>
            <a:ext cx="2971800" cy="822960"/>
          </a:xfrm>
          <a:prstGeom prst="rect">
            <a:avLst/>
          </a:prstGeom>
          <a:noFill/>
          <a:ln/>
        </p:spPr>
        <p:txBody>
          <a:bodyPr wrap="square" lIns="0" tIns="0" rIns="0" bIns="0" rtlCol="0" anchor="ctr"/>
          <a:lstStyle/>
          <a:p>
            <a:pPr marL="0" indent="0">
              <a:lnSpc>
                <a:spcPct val="105000"/>
              </a:lnSpc>
              <a:buNone/>
            </a:pPr>
            <a:r>
              <a:rPr lang="en-US" sz="1700" b="1" dirty="0">
                <a:solidFill>
                  <a:srgbClr val="1E2761"/>
                </a:solidFill>
                <a:latin typeface="Cambria" pitchFamily="34" charset="0"/>
                <a:ea typeface="Cambria" pitchFamily="34" charset="-122"/>
                <a:cs typeface="Cambria" pitchFamily="34" charset="-120"/>
              </a:rPr>
              <a:t>Tadqiqot va metodologiya rejasi</a:t>
            </a:r>
            <a:endParaRPr lang="en-US" sz="1700" dirty="0"/>
          </a:p>
        </p:txBody>
      </p:sp>
      <p:sp>
        <p:nvSpPr>
          <p:cNvPr id="23" name="Text 21"/>
          <p:cNvSpPr txBox="1"/>
          <p:nvPr/>
        </p:nvSpPr>
        <p:spPr>
          <a:xfrm>
            <a:off x="8412480" y="4114800"/>
            <a:ext cx="2971800" cy="1371600"/>
          </a:xfrm>
          <a:prstGeom prst="rect">
            <a:avLst/>
          </a:prstGeom>
          <a:noFill/>
          <a:ln/>
        </p:spPr>
        <p:txBody>
          <a:bodyPr wrap="square" lIns="0" tIns="0" rIns="0" bIns="0" rtlCol="0" anchor="ctr"/>
          <a:lstStyle/>
          <a:p>
            <a:pPr marL="0" indent="0">
              <a:lnSpc>
                <a:spcPct val="115000"/>
              </a:lnSpc>
              <a:buNone/>
            </a:pPr>
            <a:r>
              <a:rPr lang="en-US" sz="1250" dirty="0">
                <a:solidFill>
                  <a:srgbClr val="3A3F55"/>
                </a:solidFill>
                <a:latin typeface="Calibri" pitchFamily="34" charset="0"/>
                <a:ea typeface="Calibri" pitchFamily="34" charset="-122"/>
                <a:cs typeface="Calibri" pitchFamily="34" charset="-120"/>
              </a:rPr>
              <a:t>Dalil talabiga mos ma’lumot yig‘ish va tahlil usullari</a:t>
            </a:r>
            <a:endParaRPr lang="en-US" sz="1250" dirty="0"/>
          </a:p>
        </p:txBody>
      </p:sp>
      <p:sp>
        <p:nvSpPr>
          <p:cNvPr id="24" name="Text 22"/>
          <p:cNvSpPr txBox="1"/>
          <p:nvPr/>
        </p:nvSpPr>
        <p:spPr>
          <a:xfrm>
            <a:off x="548640" y="5943600"/>
            <a:ext cx="11064240" cy="365760"/>
          </a:xfrm>
          <a:prstGeom prst="rect">
            <a:avLst/>
          </a:prstGeom>
          <a:noFill/>
          <a:ln/>
        </p:spPr>
        <p:txBody>
          <a:bodyPr wrap="square" lIns="0" tIns="0" rIns="0" bIns="0" rtlCol="0" anchor="ctr"/>
          <a:lstStyle/>
          <a:p>
            <a:pPr marL="0" indent="0" algn="ctr">
              <a:buNone/>
            </a:pPr>
            <a:r>
              <a:rPr lang="en-US" sz="1300" i="1" dirty="0">
                <a:solidFill>
                  <a:srgbClr val="8A90A8"/>
                </a:solidFill>
                <a:latin typeface="Calibri" pitchFamily="34" charset="0"/>
                <a:ea typeface="Calibri" pitchFamily="34" charset="-122"/>
                <a:cs typeface="Calibri" pitchFamily="34" charset="-120"/>
              </a:rPr>
              <a:t>Har bir bosqich keyingisi uchun asos yaratadi — tartib buzilmaydi.</a:t>
            </a:r>
            <a:endParaRPr lang="en-US" sz="1300" dirty="0"/>
          </a:p>
        </p:txBody>
      </p:sp>
      <p:sp>
        <p:nvSpPr>
          <p:cNvPr id="26" name="Text 24"/>
          <p:cNvSpPr txBox="1"/>
          <p:nvPr/>
        </p:nvSpPr>
        <p:spPr>
          <a:xfrm>
            <a:off x="11274552" y="6473952"/>
            <a:ext cx="457200" cy="274320"/>
          </a:xfrm>
          <a:prstGeom prst="rect">
            <a:avLst/>
          </a:prstGeom>
          <a:noFill/>
          <a:ln/>
        </p:spPr>
        <p:txBody>
          <a:bodyPr wrap="square" lIns="0" tIns="0" rIns="0" bIns="0" rtlCol="0" anchor="ctr"/>
          <a:lstStyle/>
          <a:p>
            <a:pPr marL="0" indent="0" algn="r">
              <a:buNone/>
            </a:pPr>
            <a:r>
              <a:rPr lang="en-US" sz="1000" dirty="0">
                <a:solidFill>
                  <a:srgbClr val="8A90A8"/>
                </a:solidFill>
                <a:latin typeface="Calibri" pitchFamily="34" charset="0"/>
                <a:ea typeface="Calibri" pitchFamily="34" charset="-122"/>
                <a:cs typeface="Calibri"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8FC"/>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320040"/>
          </a:xfrm>
          <a:prstGeom prst="rect">
            <a:avLst/>
          </a:prstGeom>
          <a:noFill/>
          <a:ln/>
        </p:spPr>
        <p:txBody>
          <a:bodyPr wrap="square" lIns="0" tIns="0" rIns="0" bIns="0" rtlCol="0" anchor="ctr"/>
          <a:lstStyle/>
          <a:p>
            <a:pPr marL="0" indent="0">
              <a:buNone/>
            </a:pPr>
            <a:r>
              <a:rPr lang="en-US" sz="1200" b="1" kern="0" spc="200" dirty="0">
                <a:solidFill>
                  <a:srgbClr val="C9A227"/>
                </a:solidFill>
                <a:latin typeface="Calibri" pitchFamily="34" charset="0"/>
                <a:ea typeface="Calibri" pitchFamily="34" charset="-122"/>
                <a:cs typeface="Calibri" pitchFamily="34" charset="-120"/>
              </a:rPr>
              <a:t>1-BOSQICH</a:t>
            </a:r>
            <a:endParaRPr lang="en-US" sz="1200" dirty="0"/>
          </a:p>
        </p:txBody>
      </p:sp>
      <p:sp>
        <p:nvSpPr>
          <p:cNvPr id="3" name="Text 1"/>
          <p:cNvSpPr txBox="1"/>
          <p:nvPr/>
        </p:nvSpPr>
        <p:spPr>
          <a:xfrm>
            <a:off x="548640" y="685800"/>
            <a:ext cx="11064240" cy="868680"/>
          </a:xfrm>
          <a:prstGeom prst="rect">
            <a:avLst/>
          </a:prstGeom>
          <a:noFill/>
          <a:ln/>
        </p:spPr>
        <p:txBody>
          <a:bodyPr wrap="square" lIns="0" tIns="0" rIns="0" bIns="0" rtlCol="0" anchor="ctr"/>
          <a:lstStyle/>
          <a:p>
            <a:pPr marL="0" indent="0">
              <a:buNone/>
            </a:pPr>
            <a:r>
              <a:rPr lang="en-US" sz="2800" b="1" dirty="0">
                <a:solidFill>
                  <a:srgbClr val="1E2761"/>
                </a:solidFill>
                <a:latin typeface="Cambria" pitchFamily="34" charset="0"/>
                <a:ea typeface="Cambria" pitchFamily="34" charset="-122"/>
                <a:cs typeface="Cambria" pitchFamily="34" charset="-120"/>
              </a:rPr>
              <a:t>Desired Results — Kutilayotgan </a:t>
            </a:r>
            <a:r>
              <a:rPr lang="en-US" sz="2800" b="1" dirty="0" err="1">
                <a:solidFill>
                  <a:srgbClr val="1E2761"/>
                </a:solidFill>
                <a:latin typeface="Cambria" pitchFamily="34" charset="0"/>
                <a:ea typeface="Cambria" pitchFamily="34" charset="-122"/>
                <a:cs typeface="Cambria" pitchFamily="34" charset="-120"/>
              </a:rPr>
              <a:t>ilmiy</a:t>
            </a:r>
            <a:r>
              <a:rPr lang="en-US" sz="2800" b="1" dirty="0">
                <a:solidFill>
                  <a:srgbClr val="1E2761"/>
                </a:solidFill>
                <a:latin typeface="Cambria" pitchFamily="34" charset="0"/>
                <a:ea typeface="Cambria" pitchFamily="34" charset="-122"/>
                <a:cs typeface="Cambria" pitchFamily="34" charset="-120"/>
              </a:rPr>
              <a:t> </a:t>
            </a:r>
            <a:r>
              <a:rPr lang="en-US" sz="2800" b="1" dirty="0" err="1" smtClean="0">
                <a:solidFill>
                  <a:srgbClr val="1E2761"/>
                </a:solidFill>
                <a:latin typeface="Cambria" pitchFamily="34" charset="0"/>
                <a:ea typeface="Cambria" pitchFamily="34" charset="-122"/>
                <a:cs typeface="Cambria" pitchFamily="34" charset="-120"/>
              </a:rPr>
              <a:t>yangilik</a:t>
            </a:r>
            <a:endParaRPr lang="en-US" sz="2800" dirty="0"/>
          </a:p>
        </p:txBody>
      </p:sp>
      <p:sp>
        <p:nvSpPr>
          <p:cNvPr id="4" name="Shape 2"/>
          <p:cNvSpPr/>
          <p:nvPr/>
        </p:nvSpPr>
        <p:spPr>
          <a:xfrm>
            <a:off x="548640" y="1783080"/>
            <a:ext cx="6400800" cy="4114800"/>
          </a:xfrm>
          <a:prstGeom prst="roundRect">
            <a:avLst>
              <a:gd name="adj" fmla="val 1778"/>
            </a:avLst>
          </a:prstGeom>
          <a:solidFill>
            <a:srgbClr val="FFFFFF"/>
          </a:solidFill>
          <a:ln w="12700">
            <a:solidFill>
              <a:srgbClr val="DFE3F0"/>
            </a:solidFill>
            <a:prstDash val="solid"/>
          </a:ln>
        </p:spPr>
      </p:sp>
      <p:sp>
        <p:nvSpPr>
          <p:cNvPr id="5" name="Text 3"/>
          <p:cNvSpPr txBox="1"/>
          <p:nvPr/>
        </p:nvSpPr>
        <p:spPr>
          <a:xfrm>
            <a:off x="822960" y="2011680"/>
            <a:ext cx="5852160" cy="457200"/>
          </a:xfrm>
          <a:prstGeom prst="rect">
            <a:avLst/>
          </a:prstGeom>
          <a:noFill/>
          <a:ln/>
        </p:spPr>
        <p:txBody>
          <a:bodyPr wrap="square" lIns="0" tIns="0" rIns="0" bIns="0" rtlCol="0" anchor="ctr"/>
          <a:lstStyle/>
          <a:p>
            <a:pPr marL="0" indent="0">
              <a:buNone/>
            </a:pPr>
            <a:r>
              <a:rPr lang="en-US" sz="1600" b="1" dirty="0">
                <a:solidFill>
                  <a:srgbClr val="1E2761"/>
                </a:solidFill>
                <a:latin typeface="Cambria" pitchFamily="34" charset="0"/>
                <a:ea typeface="Cambria" pitchFamily="34" charset="-122"/>
                <a:cs typeface="Cambria" pitchFamily="34" charset="-120"/>
              </a:rPr>
              <a:t>Asosiy savol: “Ilm olamiga nima qo‘shaman?”</a:t>
            </a:r>
            <a:endParaRPr lang="en-US" sz="1600" dirty="0"/>
          </a:p>
        </p:txBody>
      </p:sp>
      <p:sp>
        <p:nvSpPr>
          <p:cNvPr id="6" name="Shape 4"/>
          <p:cNvSpPr/>
          <p:nvPr/>
        </p:nvSpPr>
        <p:spPr>
          <a:xfrm>
            <a:off x="822960" y="2660904"/>
            <a:ext cx="109728" cy="109728"/>
          </a:xfrm>
          <a:prstGeom prst="ellipse">
            <a:avLst/>
          </a:prstGeom>
          <a:solidFill>
            <a:srgbClr val="C9A227"/>
          </a:solidFill>
          <a:ln/>
        </p:spPr>
      </p:sp>
      <p:sp>
        <p:nvSpPr>
          <p:cNvPr id="7" name="Text 5"/>
          <p:cNvSpPr txBox="1"/>
          <p:nvPr/>
        </p:nvSpPr>
        <p:spPr>
          <a:xfrm>
            <a:off x="1078992" y="2532888"/>
            <a:ext cx="5669280" cy="640080"/>
          </a:xfrm>
          <a:prstGeom prst="rect">
            <a:avLst/>
          </a:prstGeom>
          <a:noFill/>
          <a:ln/>
        </p:spPr>
        <p:txBody>
          <a:bodyPr wrap="square" lIns="0" tIns="0" rIns="0" bIns="0" rtlCol="0" anchor="ctr"/>
          <a:lstStyle/>
          <a:p>
            <a:pPr marL="0" indent="0">
              <a:lnSpc>
                <a:spcPct val="110000"/>
              </a:lnSpc>
              <a:buNone/>
            </a:pPr>
            <a:r>
              <a:rPr lang="en-US" sz="1350" dirty="0">
                <a:solidFill>
                  <a:srgbClr val="3A3F55"/>
                </a:solidFill>
                <a:latin typeface="Calibri" pitchFamily="34" charset="0"/>
                <a:ea typeface="Calibri" pitchFamily="34" charset="-122"/>
                <a:cs typeface="Calibri" pitchFamily="34" charset="-120"/>
              </a:rPr>
              <a:t>Aniq </a:t>
            </a:r>
            <a:r>
              <a:rPr lang="en-US" sz="1350" dirty="0" err="1">
                <a:solidFill>
                  <a:srgbClr val="3A3F55"/>
                </a:solidFill>
                <a:latin typeface="Calibri" pitchFamily="34" charset="0"/>
                <a:ea typeface="Calibri" pitchFamily="34" charset="-122"/>
                <a:cs typeface="Calibri" pitchFamily="34" charset="-120"/>
              </a:rPr>
              <a:t>va</a:t>
            </a:r>
            <a:r>
              <a:rPr lang="en-US" sz="1350" dirty="0">
                <a:solidFill>
                  <a:srgbClr val="3A3F55"/>
                </a:solidFill>
                <a:latin typeface="Calibri" pitchFamily="34" charset="0"/>
                <a:ea typeface="Calibri" pitchFamily="34" charset="-122"/>
                <a:cs typeface="Calibri" pitchFamily="34" charset="-120"/>
              </a:rPr>
              <a:t> </a:t>
            </a:r>
            <a:r>
              <a:rPr lang="en-US" sz="1350" dirty="0" err="1" smtClean="0">
                <a:solidFill>
                  <a:srgbClr val="3A3F55"/>
                </a:solidFill>
                <a:latin typeface="Calibri" pitchFamily="34" charset="0"/>
                <a:ea typeface="Calibri" pitchFamily="34" charset="-122"/>
                <a:cs typeface="Calibri" pitchFamily="34" charset="-120"/>
              </a:rPr>
              <a:t>tekshiriladigan</a:t>
            </a:r>
            <a:r>
              <a:rPr lang="en-US" sz="1350" dirty="0" smtClean="0">
                <a:solidFill>
                  <a:srgbClr val="3A3F55"/>
                </a:solidFill>
                <a:latin typeface="Calibri" pitchFamily="34" charset="0"/>
                <a:ea typeface="Calibri" pitchFamily="34" charset="-122"/>
                <a:cs typeface="Calibri" pitchFamily="34" charset="-120"/>
              </a:rPr>
              <a:t> </a:t>
            </a:r>
            <a:r>
              <a:rPr lang="en-US" sz="1350" dirty="0">
                <a:solidFill>
                  <a:srgbClr val="3A3F55"/>
                </a:solidFill>
                <a:latin typeface="Calibri" pitchFamily="34" charset="0"/>
                <a:ea typeface="Calibri" pitchFamily="34" charset="-122"/>
                <a:cs typeface="Calibri" pitchFamily="34" charset="-120"/>
              </a:rPr>
              <a:t>gipoteza (testable hypothesis) shakllantirish</a:t>
            </a:r>
            <a:endParaRPr lang="en-US" sz="1350" dirty="0"/>
          </a:p>
        </p:txBody>
      </p:sp>
      <p:sp>
        <p:nvSpPr>
          <p:cNvPr id="8" name="Shape 6"/>
          <p:cNvSpPr/>
          <p:nvPr/>
        </p:nvSpPr>
        <p:spPr>
          <a:xfrm>
            <a:off x="822960" y="3410712"/>
            <a:ext cx="109728" cy="109728"/>
          </a:xfrm>
          <a:prstGeom prst="ellipse">
            <a:avLst/>
          </a:prstGeom>
          <a:solidFill>
            <a:srgbClr val="C9A227"/>
          </a:solidFill>
          <a:ln/>
        </p:spPr>
      </p:sp>
      <p:sp>
        <p:nvSpPr>
          <p:cNvPr id="9" name="Text 7"/>
          <p:cNvSpPr txBox="1"/>
          <p:nvPr/>
        </p:nvSpPr>
        <p:spPr>
          <a:xfrm>
            <a:off x="1078992" y="3282696"/>
            <a:ext cx="5669280" cy="640080"/>
          </a:xfrm>
          <a:prstGeom prst="rect">
            <a:avLst/>
          </a:prstGeom>
          <a:noFill/>
          <a:ln/>
        </p:spPr>
        <p:txBody>
          <a:bodyPr wrap="square" lIns="0" tIns="0" rIns="0" bIns="0" rtlCol="0" anchor="ctr"/>
          <a:lstStyle/>
          <a:p>
            <a:pPr marL="0" indent="0">
              <a:lnSpc>
                <a:spcPct val="110000"/>
              </a:lnSpc>
              <a:buNone/>
            </a:pPr>
            <a:r>
              <a:rPr lang="en-US" sz="1350" dirty="0">
                <a:solidFill>
                  <a:srgbClr val="3A3F55"/>
                </a:solidFill>
                <a:latin typeface="Calibri" pitchFamily="34" charset="0"/>
                <a:ea typeface="Calibri" pitchFamily="34" charset="-122"/>
                <a:cs typeface="Calibri" pitchFamily="34" charset="-120"/>
              </a:rPr>
              <a:t>Nazariy bo‘shliqni (theoretical/research gap) aniq belgilash</a:t>
            </a:r>
            <a:endParaRPr lang="en-US" sz="1350" dirty="0"/>
          </a:p>
        </p:txBody>
      </p:sp>
      <p:sp>
        <p:nvSpPr>
          <p:cNvPr id="10" name="Shape 8"/>
          <p:cNvSpPr/>
          <p:nvPr/>
        </p:nvSpPr>
        <p:spPr>
          <a:xfrm>
            <a:off x="822960" y="4160520"/>
            <a:ext cx="109728" cy="109728"/>
          </a:xfrm>
          <a:prstGeom prst="ellipse">
            <a:avLst/>
          </a:prstGeom>
          <a:solidFill>
            <a:srgbClr val="C9A227"/>
          </a:solidFill>
          <a:ln/>
        </p:spPr>
      </p:sp>
      <p:sp>
        <p:nvSpPr>
          <p:cNvPr id="11" name="Text 9"/>
          <p:cNvSpPr txBox="1"/>
          <p:nvPr/>
        </p:nvSpPr>
        <p:spPr>
          <a:xfrm>
            <a:off x="1078992" y="4032504"/>
            <a:ext cx="5669280" cy="640080"/>
          </a:xfrm>
          <a:prstGeom prst="rect">
            <a:avLst/>
          </a:prstGeom>
          <a:noFill/>
          <a:ln/>
        </p:spPr>
        <p:txBody>
          <a:bodyPr wrap="square" lIns="0" tIns="0" rIns="0" bIns="0" rtlCol="0" anchor="ctr"/>
          <a:lstStyle/>
          <a:p>
            <a:pPr marL="0" indent="0">
              <a:lnSpc>
                <a:spcPct val="110000"/>
              </a:lnSpc>
              <a:buNone/>
            </a:pPr>
            <a:r>
              <a:rPr lang="en-US" sz="1350" dirty="0">
                <a:solidFill>
                  <a:srgbClr val="3A3F55"/>
                </a:solidFill>
                <a:latin typeface="Calibri" pitchFamily="34" charset="0"/>
                <a:ea typeface="Calibri" pitchFamily="34" charset="-122"/>
                <a:cs typeface="Calibri" pitchFamily="34" charset="-120"/>
              </a:rPr>
              <a:t>Kutilayotgan </a:t>
            </a:r>
            <a:r>
              <a:rPr lang="en-US" sz="1350" dirty="0" err="1">
                <a:solidFill>
                  <a:srgbClr val="3A3F55"/>
                </a:solidFill>
                <a:latin typeface="Calibri" pitchFamily="34" charset="0"/>
                <a:ea typeface="Calibri" pitchFamily="34" charset="-122"/>
                <a:cs typeface="Calibri" pitchFamily="34" charset="-120"/>
              </a:rPr>
              <a:t>ilmiy</a:t>
            </a:r>
            <a:r>
              <a:rPr lang="en-US" sz="1350" dirty="0">
                <a:solidFill>
                  <a:srgbClr val="3A3F55"/>
                </a:solidFill>
                <a:latin typeface="Calibri" pitchFamily="34" charset="0"/>
                <a:ea typeface="Calibri" pitchFamily="34" charset="-122"/>
                <a:cs typeface="Calibri" pitchFamily="34" charset="-120"/>
              </a:rPr>
              <a:t> </a:t>
            </a:r>
            <a:r>
              <a:rPr lang="en-US" sz="1350" dirty="0" err="1" smtClean="0">
                <a:solidFill>
                  <a:srgbClr val="3A3F55"/>
                </a:solidFill>
                <a:latin typeface="Calibri" pitchFamily="34" charset="0"/>
                <a:ea typeface="Calibri" pitchFamily="34" charset="-122"/>
                <a:cs typeface="Calibri" pitchFamily="34" charset="-120"/>
              </a:rPr>
              <a:t>yangilik</a:t>
            </a:r>
            <a:r>
              <a:rPr lang="en-US" sz="1350" dirty="0" smtClean="0">
                <a:solidFill>
                  <a:srgbClr val="3A3F55"/>
                </a:solidFill>
                <a:latin typeface="Calibri" pitchFamily="34" charset="0"/>
                <a:ea typeface="Calibri" pitchFamily="34" charset="-122"/>
                <a:cs typeface="Calibri" pitchFamily="34" charset="-120"/>
              </a:rPr>
              <a:t> </a:t>
            </a:r>
            <a:r>
              <a:rPr lang="en-US" sz="1350" dirty="0">
                <a:solidFill>
                  <a:srgbClr val="3A3F55"/>
                </a:solidFill>
                <a:latin typeface="Calibri" pitchFamily="34" charset="0"/>
                <a:ea typeface="Calibri" pitchFamily="34" charset="-122"/>
                <a:cs typeface="Calibri" pitchFamily="34" charset="-120"/>
              </a:rPr>
              <a:t>(contribution to knowledge) ni bitta jumlada ifodalash</a:t>
            </a:r>
            <a:endParaRPr lang="en-US" sz="1350" dirty="0"/>
          </a:p>
        </p:txBody>
      </p:sp>
      <p:sp>
        <p:nvSpPr>
          <p:cNvPr id="12" name="Shape 10"/>
          <p:cNvSpPr/>
          <p:nvPr/>
        </p:nvSpPr>
        <p:spPr>
          <a:xfrm>
            <a:off x="822960" y="4910328"/>
            <a:ext cx="109728" cy="109728"/>
          </a:xfrm>
          <a:prstGeom prst="ellipse">
            <a:avLst/>
          </a:prstGeom>
          <a:solidFill>
            <a:srgbClr val="C9A227"/>
          </a:solidFill>
          <a:ln/>
        </p:spPr>
      </p:sp>
      <p:sp>
        <p:nvSpPr>
          <p:cNvPr id="13" name="Text 11"/>
          <p:cNvSpPr txBox="1"/>
          <p:nvPr/>
        </p:nvSpPr>
        <p:spPr>
          <a:xfrm>
            <a:off x="1078992" y="4782312"/>
            <a:ext cx="5669280" cy="640080"/>
          </a:xfrm>
          <a:prstGeom prst="rect">
            <a:avLst/>
          </a:prstGeom>
          <a:noFill/>
          <a:ln/>
        </p:spPr>
        <p:txBody>
          <a:bodyPr wrap="square" lIns="0" tIns="0" rIns="0" bIns="0" rtlCol="0" anchor="ctr"/>
          <a:lstStyle/>
          <a:p>
            <a:pPr marL="0" indent="0">
              <a:lnSpc>
                <a:spcPct val="110000"/>
              </a:lnSpc>
              <a:buNone/>
            </a:pPr>
            <a:r>
              <a:rPr lang="en-US" sz="1350" dirty="0">
                <a:solidFill>
                  <a:srgbClr val="3A3F55"/>
                </a:solidFill>
                <a:latin typeface="Calibri" pitchFamily="34" charset="0"/>
                <a:ea typeface="Calibri" pitchFamily="34" charset="-122"/>
                <a:cs typeface="Calibri" pitchFamily="34" charset="-120"/>
              </a:rPr>
              <a:t>Kontseptual asos (theoretical framework) bilan bog‘liqlikni ko‘rsatish</a:t>
            </a:r>
            <a:endParaRPr lang="en-US" sz="1350" dirty="0"/>
          </a:p>
        </p:txBody>
      </p:sp>
      <p:sp>
        <p:nvSpPr>
          <p:cNvPr id="14" name="Shape 12"/>
          <p:cNvSpPr/>
          <p:nvPr/>
        </p:nvSpPr>
        <p:spPr>
          <a:xfrm>
            <a:off x="7178040" y="1783080"/>
            <a:ext cx="4462272" cy="4114800"/>
          </a:xfrm>
          <a:prstGeom prst="roundRect">
            <a:avLst>
              <a:gd name="adj" fmla="val 1778"/>
            </a:avLst>
          </a:prstGeom>
          <a:solidFill>
            <a:srgbClr val="EEF1FA"/>
          </a:solidFill>
          <a:ln/>
        </p:spPr>
      </p:sp>
      <p:sp>
        <p:nvSpPr>
          <p:cNvPr id="15" name="Text 13"/>
          <p:cNvSpPr txBox="1"/>
          <p:nvPr/>
        </p:nvSpPr>
        <p:spPr>
          <a:xfrm>
            <a:off x="7406640" y="1965960"/>
            <a:ext cx="4023360" cy="274320"/>
          </a:xfrm>
          <a:prstGeom prst="rect">
            <a:avLst/>
          </a:prstGeom>
          <a:noFill/>
          <a:ln/>
        </p:spPr>
        <p:txBody>
          <a:bodyPr wrap="square" lIns="0" tIns="0" rIns="0" bIns="0" rtlCol="0" anchor="ctr"/>
          <a:lstStyle/>
          <a:p>
            <a:pPr marL="0" indent="0">
              <a:buNone/>
            </a:pPr>
            <a:r>
              <a:rPr lang="en-US" sz="1100" b="1" kern="0" spc="100" dirty="0">
                <a:solidFill>
                  <a:srgbClr val="C9A227"/>
                </a:solidFill>
                <a:latin typeface="Calibri" pitchFamily="34" charset="0"/>
                <a:ea typeface="Calibri" pitchFamily="34" charset="-122"/>
                <a:cs typeface="Calibri" pitchFamily="34" charset="-120"/>
              </a:rPr>
              <a:t>REAL MISOL (Menejment)</a:t>
            </a:r>
            <a:endParaRPr lang="en-US" sz="1100" dirty="0"/>
          </a:p>
        </p:txBody>
      </p:sp>
      <p:sp>
        <p:nvSpPr>
          <p:cNvPr id="16" name="Text 14"/>
          <p:cNvSpPr txBox="1"/>
          <p:nvPr/>
        </p:nvSpPr>
        <p:spPr>
          <a:xfrm>
            <a:off x="7406640" y="2331720"/>
            <a:ext cx="4023360" cy="1371600"/>
          </a:xfrm>
          <a:prstGeom prst="rect">
            <a:avLst/>
          </a:prstGeom>
          <a:noFill/>
          <a:ln/>
        </p:spPr>
        <p:txBody>
          <a:bodyPr wrap="square" lIns="0" tIns="0" rIns="0" bIns="0" rtlCol="0" anchor="ctr"/>
          <a:lstStyle/>
          <a:p>
            <a:pPr marL="0" indent="0">
              <a:lnSpc>
                <a:spcPct val="120000"/>
              </a:lnSpc>
              <a:buNone/>
            </a:pPr>
            <a:r>
              <a:rPr lang="en-US" sz="1400" i="1" dirty="0">
                <a:solidFill>
                  <a:srgbClr val="1E2761"/>
                </a:solidFill>
                <a:latin typeface="Calibri" pitchFamily="34" charset="0"/>
                <a:ea typeface="Calibri" pitchFamily="34" charset="-122"/>
                <a:cs typeface="Calibri" pitchFamily="34" charset="-120"/>
              </a:rPr>
              <a:t>“Inqiroz davrida transformatsion liderlik uslubi startap jamoalarining moslashuvchanligiga (organizational resilience) qanday ta’sir qiladi?”</a:t>
            </a:r>
            <a:endParaRPr lang="en-US" sz="1400" dirty="0"/>
          </a:p>
        </p:txBody>
      </p:sp>
      <p:sp>
        <p:nvSpPr>
          <p:cNvPr id="17" name="Text 15"/>
          <p:cNvSpPr txBox="1"/>
          <p:nvPr/>
        </p:nvSpPr>
        <p:spPr>
          <a:xfrm>
            <a:off x="7406640" y="3840480"/>
            <a:ext cx="4023360" cy="1005840"/>
          </a:xfrm>
          <a:prstGeom prst="rect">
            <a:avLst/>
          </a:prstGeom>
          <a:noFill/>
          <a:ln/>
        </p:spPr>
        <p:txBody>
          <a:bodyPr wrap="square" lIns="0" tIns="0" rIns="0" bIns="0" rtlCol="0" anchor="ctr"/>
          <a:lstStyle/>
          <a:p>
            <a:pPr marL="0" indent="0">
              <a:lnSpc>
                <a:spcPct val="115000"/>
              </a:lnSpc>
              <a:buNone/>
            </a:pPr>
            <a:r>
              <a:rPr lang="en-US" sz="1250" dirty="0" err="1">
                <a:solidFill>
                  <a:srgbClr val="3A3F55"/>
                </a:solidFill>
                <a:latin typeface="Calibri" pitchFamily="34" charset="0"/>
                <a:ea typeface="Calibri" pitchFamily="34" charset="-122"/>
                <a:cs typeface="Calibri" pitchFamily="34" charset="-120"/>
              </a:rPr>
              <a:t>Kutilayotgan</a:t>
            </a:r>
            <a:r>
              <a:rPr lang="en-US" sz="1250" dirty="0">
                <a:solidFill>
                  <a:srgbClr val="3A3F55"/>
                </a:solidFill>
                <a:latin typeface="Calibri" pitchFamily="34" charset="0"/>
                <a:ea typeface="Calibri" pitchFamily="34" charset="-122"/>
                <a:cs typeface="Calibri" pitchFamily="34" charset="-120"/>
              </a:rPr>
              <a:t> </a:t>
            </a:r>
            <a:r>
              <a:rPr lang="en-US" sz="1250" dirty="0" err="1" smtClean="0">
                <a:solidFill>
                  <a:srgbClr val="3A3F55"/>
                </a:solidFill>
                <a:latin typeface="Calibri" pitchFamily="34" charset="0"/>
                <a:ea typeface="Calibri" pitchFamily="34" charset="-122"/>
                <a:cs typeface="Calibri" pitchFamily="34" charset="-120"/>
              </a:rPr>
              <a:t>yangilik</a:t>
            </a:r>
            <a:r>
              <a:rPr lang="en-US" sz="1250" dirty="0" smtClean="0">
                <a:solidFill>
                  <a:srgbClr val="3A3F55"/>
                </a:solidFill>
                <a:latin typeface="Calibri" pitchFamily="34" charset="0"/>
                <a:ea typeface="Calibri" pitchFamily="34" charset="-122"/>
                <a:cs typeface="Calibri" pitchFamily="34" charset="-120"/>
              </a:rPr>
              <a:t>: </a:t>
            </a:r>
            <a:r>
              <a:rPr lang="en-US" sz="1250" dirty="0">
                <a:solidFill>
                  <a:srgbClr val="3A3F55"/>
                </a:solidFill>
                <a:latin typeface="Calibri" pitchFamily="34" charset="0"/>
                <a:ea typeface="Calibri" pitchFamily="34" charset="-122"/>
                <a:cs typeface="Calibri" pitchFamily="34" charset="-120"/>
              </a:rPr>
              <a:t>Transformatsion liderlik nazariyasini inqiroz sharoitidagi startaplar kontekstiga kengaytirish</a:t>
            </a:r>
            <a:endParaRPr lang="en-US" sz="1250" dirty="0"/>
          </a:p>
        </p:txBody>
      </p:sp>
      <p:sp>
        <p:nvSpPr>
          <p:cNvPr id="19" name="Text 17"/>
          <p:cNvSpPr txBox="1"/>
          <p:nvPr/>
        </p:nvSpPr>
        <p:spPr>
          <a:xfrm>
            <a:off x="11274552" y="6473952"/>
            <a:ext cx="457200" cy="274320"/>
          </a:xfrm>
          <a:prstGeom prst="rect">
            <a:avLst/>
          </a:prstGeom>
          <a:noFill/>
          <a:ln/>
        </p:spPr>
        <p:txBody>
          <a:bodyPr wrap="square" lIns="0" tIns="0" rIns="0" bIns="0" rtlCol="0" anchor="ctr"/>
          <a:lstStyle/>
          <a:p>
            <a:pPr marL="0" indent="0" algn="r">
              <a:buNone/>
            </a:pPr>
            <a:r>
              <a:rPr lang="en-US" sz="1000" dirty="0">
                <a:solidFill>
                  <a:srgbClr val="8A90A8"/>
                </a:solidFill>
                <a:latin typeface="Calibri" pitchFamily="34" charset="0"/>
                <a:ea typeface="Calibri" pitchFamily="34" charset="-122"/>
                <a:cs typeface="Calibri"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8FC"/>
        </a:solidFill>
        <a:effectLst/>
      </p:bgPr>
    </p:bg>
    <p:spTree>
      <p:nvGrpSpPr>
        <p:cNvPr id="1" name=""/>
        <p:cNvGrpSpPr/>
        <p:nvPr/>
      </p:nvGrpSpPr>
      <p:grpSpPr>
        <a:xfrm>
          <a:off x="0" y="0"/>
          <a:ext cx="0" cy="0"/>
          <a:chOff x="0" y="0"/>
          <a:chExt cx="0" cy="0"/>
        </a:xfrm>
      </p:grpSpPr>
      <p:sp>
        <p:nvSpPr>
          <p:cNvPr id="3" name="Text 1"/>
          <p:cNvSpPr txBox="1"/>
          <p:nvPr/>
        </p:nvSpPr>
        <p:spPr>
          <a:xfrm>
            <a:off x="548640" y="685800"/>
            <a:ext cx="11064240" cy="868680"/>
          </a:xfrm>
          <a:prstGeom prst="rect">
            <a:avLst/>
          </a:prstGeom>
          <a:noFill/>
          <a:ln/>
        </p:spPr>
        <p:txBody>
          <a:bodyPr wrap="square" lIns="0" tIns="0" rIns="0" bIns="0" rtlCol="0" anchor="ctr"/>
          <a:lstStyle/>
          <a:p>
            <a:pPr marL="0" indent="0">
              <a:buNone/>
            </a:pPr>
            <a:r>
              <a:rPr lang="en-US" sz="2800" b="1" dirty="0" err="1">
                <a:solidFill>
                  <a:srgbClr val="1E2761"/>
                </a:solidFill>
                <a:latin typeface="Cambria" pitchFamily="34" charset="0"/>
                <a:ea typeface="Cambria" pitchFamily="34" charset="-122"/>
                <a:cs typeface="Cambria" pitchFamily="34" charset="-120"/>
              </a:rPr>
              <a:t>S</a:t>
            </a:r>
            <a:r>
              <a:rPr lang="en-US" sz="2800" b="1" dirty="0" err="1" smtClean="0">
                <a:solidFill>
                  <a:srgbClr val="1E2761"/>
                </a:solidFill>
                <a:latin typeface="Cambria" pitchFamily="34" charset="0"/>
                <a:ea typeface="Cambria" pitchFamily="34" charset="-122"/>
                <a:cs typeface="Cambria" pitchFamily="34" charset="-120"/>
              </a:rPr>
              <a:t>izning</a:t>
            </a:r>
            <a:r>
              <a:rPr lang="en-US" sz="2800" b="1" dirty="0" smtClean="0">
                <a:solidFill>
                  <a:srgbClr val="1E2761"/>
                </a:solidFill>
                <a:latin typeface="Cambria" pitchFamily="34" charset="0"/>
                <a:ea typeface="Cambria" pitchFamily="34" charset="-122"/>
                <a:cs typeface="Cambria" pitchFamily="34" charset="-120"/>
              </a:rPr>
              <a:t> </a:t>
            </a:r>
            <a:r>
              <a:rPr lang="en-US" sz="2800" b="1" dirty="0" err="1">
                <a:solidFill>
                  <a:srgbClr val="1E2761"/>
                </a:solidFill>
                <a:latin typeface="Cambria" pitchFamily="34" charset="0"/>
                <a:ea typeface="Cambria" pitchFamily="34" charset="-122"/>
                <a:cs typeface="Cambria" pitchFamily="34" charset="-120"/>
              </a:rPr>
              <a:t>yakuniy</a:t>
            </a:r>
            <a:r>
              <a:rPr lang="en-US" sz="2800" b="1" dirty="0">
                <a:solidFill>
                  <a:srgbClr val="1E2761"/>
                </a:solidFill>
                <a:latin typeface="Cambria" pitchFamily="34" charset="0"/>
                <a:ea typeface="Cambria" pitchFamily="34" charset="-122"/>
                <a:cs typeface="Cambria" pitchFamily="34" charset="-120"/>
              </a:rPr>
              <a:t> </a:t>
            </a:r>
            <a:r>
              <a:rPr lang="en-US" sz="2800" b="1" dirty="0" err="1" smtClean="0">
                <a:solidFill>
                  <a:srgbClr val="1E2761"/>
                </a:solidFill>
                <a:latin typeface="Cambria" pitchFamily="34" charset="0"/>
                <a:ea typeface="Cambria" pitchFamily="34" charset="-122"/>
                <a:cs typeface="Cambria" pitchFamily="34" charset="-120"/>
              </a:rPr>
              <a:t>natijangiz</a:t>
            </a:r>
            <a:r>
              <a:rPr lang="en-US" sz="2800" b="1" dirty="0" smtClean="0">
                <a:solidFill>
                  <a:srgbClr val="1E2761"/>
                </a:solidFill>
                <a:latin typeface="Cambria" pitchFamily="34" charset="0"/>
                <a:ea typeface="Cambria" pitchFamily="34" charset="-122"/>
                <a:cs typeface="Cambria" pitchFamily="34" charset="-120"/>
              </a:rPr>
              <a:t> </a:t>
            </a:r>
            <a:r>
              <a:rPr lang="en-US" sz="2800" b="1" dirty="0" err="1" smtClean="0">
                <a:solidFill>
                  <a:srgbClr val="1E2761"/>
                </a:solidFill>
                <a:latin typeface="Cambria" pitchFamily="34" charset="0"/>
                <a:ea typeface="Cambria" pitchFamily="34" charset="-122"/>
                <a:cs typeface="Cambria" pitchFamily="34" charset="-120"/>
              </a:rPr>
              <a:t>nima</a:t>
            </a:r>
            <a:r>
              <a:rPr lang="en-US" sz="2800" b="1" dirty="0" smtClean="0">
                <a:solidFill>
                  <a:srgbClr val="1E2761"/>
                </a:solidFill>
                <a:latin typeface="Cambria" pitchFamily="34" charset="0"/>
                <a:ea typeface="Cambria" pitchFamily="34" charset="-122"/>
                <a:cs typeface="Cambria" pitchFamily="34" charset="-120"/>
              </a:rPr>
              <a:t>?</a:t>
            </a:r>
            <a:endParaRPr lang="en-US" sz="2800" dirty="0"/>
          </a:p>
        </p:txBody>
      </p:sp>
      <p:sp>
        <p:nvSpPr>
          <p:cNvPr id="4" name="Shape 2"/>
          <p:cNvSpPr/>
          <p:nvPr/>
        </p:nvSpPr>
        <p:spPr>
          <a:xfrm>
            <a:off x="548640" y="1828800"/>
            <a:ext cx="11091672" cy="4114800"/>
          </a:xfrm>
          <a:prstGeom prst="roundRect">
            <a:avLst>
              <a:gd name="adj" fmla="val 1778"/>
            </a:avLst>
          </a:prstGeom>
          <a:solidFill>
            <a:srgbClr val="1E2761"/>
          </a:solidFill>
          <a:ln/>
        </p:spPr>
      </p:sp>
      <p:sp>
        <p:nvSpPr>
          <p:cNvPr id="5" name="Text 3"/>
          <p:cNvSpPr txBox="1"/>
          <p:nvPr/>
        </p:nvSpPr>
        <p:spPr>
          <a:xfrm>
            <a:off x="868680" y="2103120"/>
            <a:ext cx="5486400" cy="365760"/>
          </a:xfrm>
          <a:prstGeom prst="rect">
            <a:avLst/>
          </a:prstGeom>
          <a:noFill/>
          <a:ln/>
        </p:spPr>
        <p:txBody>
          <a:bodyPr wrap="square" lIns="0" tIns="0" rIns="0" bIns="0" rtlCol="0" anchor="ctr"/>
          <a:lstStyle/>
          <a:p>
            <a:pPr marL="0" indent="0">
              <a:buNone/>
            </a:pPr>
            <a:r>
              <a:rPr lang="en-US" sz="1300" b="1" kern="0" spc="100" dirty="0" smtClean="0">
                <a:solidFill>
                  <a:srgbClr val="C9A227"/>
                </a:solidFill>
                <a:latin typeface="Calibri" pitchFamily="34" charset="0"/>
                <a:ea typeface="Calibri" pitchFamily="34" charset="-122"/>
                <a:cs typeface="Calibri" pitchFamily="34" charset="-120"/>
              </a:rPr>
              <a:t>3 </a:t>
            </a:r>
            <a:r>
              <a:rPr lang="en-US" sz="1300" b="1" kern="0" spc="100" dirty="0">
                <a:solidFill>
                  <a:srgbClr val="C9A227"/>
                </a:solidFill>
                <a:latin typeface="Calibri" pitchFamily="34" charset="0"/>
                <a:ea typeface="Calibri" pitchFamily="34" charset="-122"/>
                <a:cs typeface="Calibri" pitchFamily="34" charset="-120"/>
              </a:rPr>
              <a:t>daqiqalik yakka mashq</a:t>
            </a:r>
            <a:endParaRPr lang="en-US" sz="1300" dirty="0"/>
          </a:p>
        </p:txBody>
      </p:sp>
      <p:sp>
        <p:nvSpPr>
          <p:cNvPr id="6" name="Shape 4"/>
          <p:cNvSpPr/>
          <p:nvPr/>
        </p:nvSpPr>
        <p:spPr>
          <a:xfrm>
            <a:off x="868680" y="2651760"/>
            <a:ext cx="457200" cy="457200"/>
          </a:xfrm>
          <a:prstGeom prst="ellipse">
            <a:avLst/>
          </a:prstGeom>
          <a:solidFill>
            <a:srgbClr val="C9A227"/>
          </a:solidFill>
          <a:ln/>
        </p:spPr>
      </p:sp>
      <p:sp>
        <p:nvSpPr>
          <p:cNvPr id="7" name="Text 5"/>
          <p:cNvSpPr txBox="1"/>
          <p:nvPr/>
        </p:nvSpPr>
        <p:spPr>
          <a:xfrm>
            <a:off x="868680" y="2651760"/>
            <a:ext cx="457200" cy="457200"/>
          </a:xfrm>
          <a:prstGeom prst="rect">
            <a:avLst/>
          </a:prstGeom>
          <a:noFill/>
          <a:ln/>
        </p:spPr>
        <p:txBody>
          <a:bodyPr wrap="square" lIns="0" tIns="0" rIns="0" bIns="0" rtlCol="0" anchor="ctr"/>
          <a:lstStyle/>
          <a:p>
            <a:pPr marL="0" indent="0" algn="ctr">
              <a:buNone/>
            </a:pPr>
            <a:r>
              <a:rPr lang="en-US" sz="1700" b="1" dirty="0">
                <a:solidFill>
                  <a:srgbClr val="141B4D"/>
                </a:solidFill>
                <a:latin typeface="Cambria" pitchFamily="34" charset="0"/>
                <a:ea typeface="Cambria" pitchFamily="34" charset="-122"/>
                <a:cs typeface="Cambria" pitchFamily="34" charset="-120"/>
              </a:rPr>
              <a:t>1</a:t>
            </a:r>
            <a:endParaRPr lang="en-US" sz="1700" dirty="0"/>
          </a:p>
        </p:txBody>
      </p:sp>
      <p:sp>
        <p:nvSpPr>
          <p:cNvPr id="8" name="Shape 6"/>
          <p:cNvSpPr/>
          <p:nvPr/>
        </p:nvSpPr>
        <p:spPr>
          <a:xfrm>
            <a:off x="1508760" y="2651760"/>
            <a:ext cx="9692640" cy="914400"/>
          </a:xfrm>
          <a:prstGeom prst="roundRect">
            <a:avLst>
              <a:gd name="adj" fmla="val 6000"/>
            </a:avLst>
          </a:prstGeom>
          <a:solidFill>
            <a:srgbClr val="141B4D"/>
          </a:solidFill>
          <a:ln/>
        </p:spPr>
      </p:sp>
      <p:sp>
        <p:nvSpPr>
          <p:cNvPr id="9" name="Text 7"/>
          <p:cNvSpPr txBox="1"/>
          <p:nvPr/>
        </p:nvSpPr>
        <p:spPr>
          <a:xfrm>
            <a:off x="1737360" y="2651760"/>
            <a:ext cx="9235440" cy="91440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Tadqiqot savolingizni bitta aniq jumlada yozing</a:t>
            </a:r>
            <a:endParaRPr lang="en-US" sz="1400" dirty="0"/>
          </a:p>
        </p:txBody>
      </p:sp>
      <p:sp>
        <p:nvSpPr>
          <p:cNvPr id="10" name="Shape 8"/>
          <p:cNvSpPr/>
          <p:nvPr/>
        </p:nvSpPr>
        <p:spPr>
          <a:xfrm>
            <a:off x="868680" y="3749040"/>
            <a:ext cx="457200" cy="457200"/>
          </a:xfrm>
          <a:prstGeom prst="ellipse">
            <a:avLst/>
          </a:prstGeom>
          <a:solidFill>
            <a:srgbClr val="C9A227"/>
          </a:solidFill>
          <a:ln/>
        </p:spPr>
      </p:sp>
      <p:sp>
        <p:nvSpPr>
          <p:cNvPr id="11" name="Text 9"/>
          <p:cNvSpPr txBox="1"/>
          <p:nvPr/>
        </p:nvSpPr>
        <p:spPr>
          <a:xfrm>
            <a:off x="868680" y="3749040"/>
            <a:ext cx="457200" cy="457200"/>
          </a:xfrm>
          <a:prstGeom prst="rect">
            <a:avLst/>
          </a:prstGeom>
          <a:noFill/>
          <a:ln/>
        </p:spPr>
        <p:txBody>
          <a:bodyPr wrap="square" lIns="0" tIns="0" rIns="0" bIns="0" rtlCol="0" anchor="ctr"/>
          <a:lstStyle/>
          <a:p>
            <a:pPr marL="0" indent="0" algn="ctr">
              <a:buNone/>
            </a:pPr>
            <a:r>
              <a:rPr lang="en-US" sz="1700" b="1" dirty="0">
                <a:solidFill>
                  <a:srgbClr val="141B4D"/>
                </a:solidFill>
                <a:latin typeface="Cambria" pitchFamily="34" charset="0"/>
                <a:ea typeface="Cambria" pitchFamily="34" charset="-122"/>
                <a:cs typeface="Cambria" pitchFamily="34" charset="-120"/>
              </a:rPr>
              <a:t>2</a:t>
            </a:r>
            <a:endParaRPr lang="en-US" sz="1700" dirty="0"/>
          </a:p>
        </p:txBody>
      </p:sp>
      <p:sp>
        <p:nvSpPr>
          <p:cNvPr id="12" name="Shape 10"/>
          <p:cNvSpPr/>
          <p:nvPr/>
        </p:nvSpPr>
        <p:spPr>
          <a:xfrm>
            <a:off x="1508760" y="3749040"/>
            <a:ext cx="9692640" cy="914400"/>
          </a:xfrm>
          <a:prstGeom prst="roundRect">
            <a:avLst>
              <a:gd name="adj" fmla="val 6000"/>
            </a:avLst>
          </a:prstGeom>
          <a:solidFill>
            <a:srgbClr val="141B4D"/>
          </a:solidFill>
          <a:ln/>
        </p:spPr>
      </p:sp>
      <p:sp>
        <p:nvSpPr>
          <p:cNvPr id="13" name="Text 11"/>
          <p:cNvSpPr txBox="1"/>
          <p:nvPr/>
        </p:nvSpPr>
        <p:spPr>
          <a:xfrm>
            <a:off x="1737360" y="3749040"/>
            <a:ext cx="9235440" cy="91440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Kutilayotgan </a:t>
            </a:r>
            <a:r>
              <a:rPr lang="en-US" sz="1400" dirty="0" err="1">
                <a:solidFill>
                  <a:srgbClr val="FFFFFF"/>
                </a:solidFill>
                <a:latin typeface="Calibri" pitchFamily="34" charset="0"/>
                <a:ea typeface="Calibri" pitchFamily="34" charset="-122"/>
                <a:cs typeface="Calibri" pitchFamily="34" charset="-120"/>
              </a:rPr>
              <a:t>ilmiy</a:t>
            </a:r>
            <a:r>
              <a:rPr lang="en-US" sz="1400" dirty="0">
                <a:solidFill>
                  <a:srgbClr val="FFFFFF"/>
                </a:solidFill>
                <a:latin typeface="Calibri" pitchFamily="34" charset="0"/>
                <a:ea typeface="Calibri" pitchFamily="34" charset="-122"/>
                <a:cs typeface="Calibri" pitchFamily="34" charset="-120"/>
              </a:rPr>
              <a:t> </a:t>
            </a:r>
            <a:r>
              <a:rPr lang="en-US" sz="1400" dirty="0" err="1" smtClean="0">
                <a:solidFill>
                  <a:srgbClr val="FFFFFF"/>
                </a:solidFill>
                <a:latin typeface="Calibri" pitchFamily="34" charset="0"/>
                <a:ea typeface="Calibri" pitchFamily="34" charset="-122"/>
                <a:cs typeface="Calibri" pitchFamily="34" charset="-120"/>
              </a:rPr>
              <a:t>yangilikni</a:t>
            </a:r>
            <a:r>
              <a:rPr lang="en-US" sz="1400" dirty="0" smtClean="0">
                <a:solidFill>
                  <a:srgbClr val="FFFFFF"/>
                </a:solidFill>
                <a:latin typeface="Calibri" pitchFamily="34" charset="0"/>
                <a:ea typeface="Calibri" pitchFamily="34" charset="-122"/>
                <a:cs typeface="Calibri" pitchFamily="34" charset="-120"/>
              </a:rPr>
              <a:t> </a:t>
            </a:r>
            <a:r>
              <a:rPr lang="en-US" sz="1400" dirty="0">
                <a:solidFill>
                  <a:srgbClr val="FFFFFF"/>
                </a:solidFill>
                <a:latin typeface="Calibri" pitchFamily="34" charset="0"/>
                <a:ea typeface="Calibri" pitchFamily="34" charset="-122"/>
                <a:cs typeface="Calibri" pitchFamily="34" charset="-120"/>
              </a:rPr>
              <a:t>bir jumlada ifodalang</a:t>
            </a:r>
            <a:endParaRPr lang="en-US" sz="1400" dirty="0"/>
          </a:p>
        </p:txBody>
      </p:sp>
      <p:sp>
        <p:nvSpPr>
          <p:cNvPr id="14" name="Shape 12"/>
          <p:cNvSpPr/>
          <p:nvPr/>
        </p:nvSpPr>
        <p:spPr>
          <a:xfrm>
            <a:off x="868680" y="4846320"/>
            <a:ext cx="457200" cy="457200"/>
          </a:xfrm>
          <a:prstGeom prst="ellipse">
            <a:avLst/>
          </a:prstGeom>
          <a:solidFill>
            <a:srgbClr val="C9A227"/>
          </a:solidFill>
          <a:ln/>
        </p:spPr>
      </p:sp>
      <p:sp>
        <p:nvSpPr>
          <p:cNvPr id="15" name="Text 13"/>
          <p:cNvSpPr txBox="1"/>
          <p:nvPr/>
        </p:nvSpPr>
        <p:spPr>
          <a:xfrm>
            <a:off x="868680" y="4846320"/>
            <a:ext cx="457200" cy="457200"/>
          </a:xfrm>
          <a:prstGeom prst="rect">
            <a:avLst/>
          </a:prstGeom>
          <a:noFill/>
          <a:ln/>
        </p:spPr>
        <p:txBody>
          <a:bodyPr wrap="square" lIns="0" tIns="0" rIns="0" bIns="0" rtlCol="0" anchor="ctr"/>
          <a:lstStyle/>
          <a:p>
            <a:pPr marL="0" indent="0" algn="ctr">
              <a:buNone/>
            </a:pPr>
            <a:r>
              <a:rPr lang="en-US" sz="1700" b="1" dirty="0">
                <a:solidFill>
                  <a:srgbClr val="141B4D"/>
                </a:solidFill>
                <a:latin typeface="Cambria" pitchFamily="34" charset="0"/>
                <a:ea typeface="Cambria" pitchFamily="34" charset="-122"/>
                <a:cs typeface="Cambria" pitchFamily="34" charset="-120"/>
              </a:rPr>
              <a:t>3</a:t>
            </a:r>
            <a:endParaRPr lang="en-US" sz="1700" dirty="0"/>
          </a:p>
        </p:txBody>
      </p:sp>
      <p:sp>
        <p:nvSpPr>
          <p:cNvPr id="16" name="Shape 14"/>
          <p:cNvSpPr/>
          <p:nvPr/>
        </p:nvSpPr>
        <p:spPr>
          <a:xfrm>
            <a:off x="1508760" y="4846320"/>
            <a:ext cx="9692640" cy="914400"/>
          </a:xfrm>
          <a:prstGeom prst="roundRect">
            <a:avLst>
              <a:gd name="adj" fmla="val 6000"/>
            </a:avLst>
          </a:prstGeom>
          <a:solidFill>
            <a:srgbClr val="141B4D"/>
          </a:solidFill>
          <a:ln/>
        </p:spPr>
      </p:sp>
      <p:sp>
        <p:nvSpPr>
          <p:cNvPr id="17" name="Text 15"/>
          <p:cNvSpPr txBox="1"/>
          <p:nvPr/>
        </p:nvSpPr>
        <p:spPr>
          <a:xfrm>
            <a:off x="1737360" y="4846320"/>
            <a:ext cx="9235440" cy="91440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Ushbu hissa qaysi nazariyaga yoki bilim sohasiga qo‘shiladi?</a:t>
            </a:r>
            <a:endParaRPr lang="en-US" sz="1400" dirty="0"/>
          </a:p>
        </p:txBody>
      </p:sp>
      <p:sp>
        <p:nvSpPr>
          <p:cNvPr id="18" name="Text 16"/>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1000" dirty="0">
                <a:solidFill>
                  <a:srgbClr val="8A90A8"/>
                </a:solidFill>
                <a:latin typeface="Calibri" pitchFamily="34" charset="0"/>
                <a:ea typeface="Calibri" pitchFamily="34" charset="-122"/>
                <a:cs typeface="Calibri" pitchFamily="34" charset="-120"/>
              </a:rPr>
              <a:t>1-bosqich · Amaliyot</a:t>
            </a:r>
            <a:endParaRPr lang="en-US" sz="1000" dirty="0"/>
          </a:p>
        </p:txBody>
      </p:sp>
      <p:sp>
        <p:nvSpPr>
          <p:cNvPr id="19" name="Text 17"/>
          <p:cNvSpPr txBox="1"/>
          <p:nvPr/>
        </p:nvSpPr>
        <p:spPr>
          <a:xfrm>
            <a:off x="11274552" y="6473952"/>
            <a:ext cx="457200" cy="274320"/>
          </a:xfrm>
          <a:prstGeom prst="rect">
            <a:avLst/>
          </a:prstGeom>
          <a:noFill/>
          <a:ln/>
        </p:spPr>
        <p:txBody>
          <a:bodyPr wrap="square" lIns="0" tIns="0" rIns="0" bIns="0" rtlCol="0" anchor="ctr"/>
          <a:lstStyle/>
          <a:p>
            <a:pPr marL="0" indent="0" algn="r">
              <a:buNone/>
            </a:pPr>
            <a:r>
              <a:rPr lang="en-US" sz="1000" dirty="0">
                <a:solidFill>
                  <a:srgbClr val="8A90A8"/>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8FC"/>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320040"/>
          </a:xfrm>
          <a:prstGeom prst="rect">
            <a:avLst/>
          </a:prstGeom>
          <a:noFill/>
          <a:ln/>
        </p:spPr>
        <p:txBody>
          <a:bodyPr wrap="square" lIns="0" tIns="0" rIns="0" bIns="0" rtlCol="0" anchor="ctr"/>
          <a:lstStyle/>
          <a:p>
            <a:pPr marL="0" indent="0">
              <a:buNone/>
            </a:pPr>
            <a:r>
              <a:rPr lang="en-US" sz="1200" b="1" kern="0" spc="200" dirty="0">
                <a:solidFill>
                  <a:srgbClr val="C9A227"/>
                </a:solidFill>
                <a:latin typeface="Calibri" pitchFamily="34" charset="0"/>
                <a:ea typeface="Calibri" pitchFamily="34" charset="-122"/>
                <a:cs typeface="Calibri" pitchFamily="34" charset="-120"/>
              </a:rPr>
              <a:t>2-BOSQICH</a:t>
            </a:r>
            <a:endParaRPr lang="en-US" sz="1200" dirty="0"/>
          </a:p>
        </p:txBody>
      </p:sp>
      <p:sp>
        <p:nvSpPr>
          <p:cNvPr id="3" name="Text 1"/>
          <p:cNvSpPr txBox="1"/>
          <p:nvPr/>
        </p:nvSpPr>
        <p:spPr>
          <a:xfrm>
            <a:off x="548640" y="685800"/>
            <a:ext cx="11064240" cy="868680"/>
          </a:xfrm>
          <a:prstGeom prst="rect">
            <a:avLst/>
          </a:prstGeom>
          <a:noFill/>
          <a:ln/>
        </p:spPr>
        <p:txBody>
          <a:bodyPr wrap="square" lIns="0" tIns="0" rIns="0" bIns="0" rtlCol="0" anchor="ctr"/>
          <a:lstStyle/>
          <a:p>
            <a:pPr marL="0" indent="0">
              <a:buNone/>
            </a:pPr>
            <a:r>
              <a:rPr lang="en-US" sz="2800" b="1" dirty="0">
                <a:solidFill>
                  <a:srgbClr val="1E2761"/>
                </a:solidFill>
                <a:latin typeface="Cambria" pitchFamily="34" charset="0"/>
                <a:ea typeface="Cambria" pitchFamily="34" charset="-122"/>
                <a:cs typeface="Cambria" pitchFamily="34" charset="-120"/>
              </a:rPr>
              <a:t>Acceptable Evidence — Isbot va baholash mezonlari</a:t>
            </a:r>
            <a:endParaRPr lang="en-US" sz="2800" dirty="0"/>
          </a:p>
        </p:txBody>
      </p:sp>
      <p:sp>
        <p:nvSpPr>
          <p:cNvPr id="4" name="Shape 2"/>
          <p:cNvSpPr/>
          <p:nvPr/>
        </p:nvSpPr>
        <p:spPr>
          <a:xfrm>
            <a:off x="548640" y="1783080"/>
            <a:ext cx="6400800" cy="4114800"/>
          </a:xfrm>
          <a:prstGeom prst="roundRect">
            <a:avLst>
              <a:gd name="adj" fmla="val 1778"/>
            </a:avLst>
          </a:prstGeom>
          <a:solidFill>
            <a:srgbClr val="FFFFFF"/>
          </a:solidFill>
          <a:ln w="12700">
            <a:solidFill>
              <a:srgbClr val="DFE3F0"/>
            </a:solidFill>
            <a:prstDash val="solid"/>
          </a:ln>
        </p:spPr>
      </p:sp>
      <p:sp>
        <p:nvSpPr>
          <p:cNvPr id="5" name="Text 3"/>
          <p:cNvSpPr txBox="1"/>
          <p:nvPr/>
        </p:nvSpPr>
        <p:spPr>
          <a:xfrm>
            <a:off x="822960" y="2011680"/>
            <a:ext cx="5852160" cy="502920"/>
          </a:xfrm>
          <a:prstGeom prst="rect">
            <a:avLst/>
          </a:prstGeom>
          <a:noFill/>
          <a:ln/>
        </p:spPr>
        <p:txBody>
          <a:bodyPr wrap="square" lIns="0" tIns="0" rIns="0" bIns="0" rtlCol="0" anchor="ctr"/>
          <a:lstStyle/>
          <a:p>
            <a:pPr marL="0" indent="0">
              <a:buNone/>
            </a:pPr>
            <a:r>
              <a:rPr lang="en-US" sz="1550" b="1" dirty="0">
                <a:solidFill>
                  <a:srgbClr val="1E2761"/>
                </a:solidFill>
                <a:latin typeface="Cambria" pitchFamily="34" charset="0"/>
                <a:ea typeface="Cambria" pitchFamily="34" charset="-122"/>
                <a:cs typeface="Cambria" pitchFamily="34" charset="-120"/>
              </a:rPr>
              <a:t>Asosiy savol: “Natijam to‘g‘riligini qanday isbotlayman?”</a:t>
            </a:r>
            <a:endParaRPr lang="en-US" sz="1550" dirty="0"/>
          </a:p>
        </p:txBody>
      </p:sp>
      <p:sp>
        <p:nvSpPr>
          <p:cNvPr id="6" name="Shape 4"/>
          <p:cNvSpPr/>
          <p:nvPr/>
        </p:nvSpPr>
        <p:spPr>
          <a:xfrm>
            <a:off x="822960" y="2706624"/>
            <a:ext cx="109728" cy="109728"/>
          </a:xfrm>
          <a:prstGeom prst="ellipse">
            <a:avLst/>
          </a:prstGeom>
          <a:solidFill>
            <a:srgbClr val="C9A227"/>
          </a:solidFill>
          <a:ln/>
        </p:spPr>
      </p:sp>
      <p:sp>
        <p:nvSpPr>
          <p:cNvPr id="7" name="Text 5"/>
          <p:cNvSpPr txBox="1"/>
          <p:nvPr/>
        </p:nvSpPr>
        <p:spPr>
          <a:xfrm>
            <a:off x="1078992" y="2560320"/>
            <a:ext cx="5669280" cy="777240"/>
          </a:xfrm>
          <a:prstGeom prst="rect">
            <a:avLst/>
          </a:prstGeom>
          <a:noFill/>
          <a:ln/>
        </p:spPr>
        <p:txBody>
          <a:bodyPr wrap="square" lIns="0" tIns="0" rIns="0" bIns="0" rtlCol="0" anchor="ctr"/>
          <a:lstStyle/>
          <a:p>
            <a:pPr marL="0" indent="0">
              <a:lnSpc>
                <a:spcPct val="110000"/>
              </a:lnSpc>
              <a:buNone/>
            </a:pPr>
            <a:r>
              <a:rPr lang="en-US" sz="1300" dirty="0">
                <a:solidFill>
                  <a:srgbClr val="3A3F55"/>
                </a:solidFill>
                <a:latin typeface="Calibri" pitchFamily="34" charset="0"/>
                <a:ea typeface="Calibri" pitchFamily="34" charset="-122"/>
                <a:cs typeface="Calibri" pitchFamily="34" charset="-120"/>
              </a:rPr>
              <a:t>Miqdoriy tadqiqotda: statistik ahamiyatlilik (p-value), effekt hajmi (effect size), ishonchlilik oralig‘i</a:t>
            </a:r>
            <a:endParaRPr lang="en-US" sz="1300" dirty="0"/>
          </a:p>
        </p:txBody>
      </p:sp>
      <p:sp>
        <p:nvSpPr>
          <p:cNvPr id="8" name="Shape 6"/>
          <p:cNvSpPr/>
          <p:nvPr/>
        </p:nvSpPr>
        <p:spPr>
          <a:xfrm>
            <a:off x="822960" y="3547872"/>
            <a:ext cx="109728" cy="109728"/>
          </a:xfrm>
          <a:prstGeom prst="ellipse">
            <a:avLst/>
          </a:prstGeom>
          <a:solidFill>
            <a:srgbClr val="C9A227"/>
          </a:solidFill>
          <a:ln/>
        </p:spPr>
      </p:sp>
      <p:sp>
        <p:nvSpPr>
          <p:cNvPr id="9" name="Text 7"/>
          <p:cNvSpPr txBox="1"/>
          <p:nvPr/>
        </p:nvSpPr>
        <p:spPr>
          <a:xfrm>
            <a:off x="1078992" y="3401568"/>
            <a:ext cx="5669280" cy="777240"/>
          </a:xfrm>
          <a:prstGeom prst="rect">
            <a:avLst/>
          </a:prstGeom>
          <a:noFill/>
          <a:ln/>
        </p:spPr>
        <p:txBody>
          <a:bodyPr wrap="square" lIns="0" tIns="0" rIns="0" bIns="0" rtlCol="0" anchor="ctr"/>
          <a:lstStyle/>
          <a:p>
            <a:pPr marL="0" indent="0">
              <a:lnSpc>
                <a:spcPct val="110000"/>
              </a:lnSpc>
              <a:buNone/>
            </a:pPr>
            <a:r>
              <a:rPr lang="en-US" sz="1300" dirty="0">
                <a:solidFill>
                  <a:srgbClr val="3A3F55"/>
                </a:solidFill>
                <a:latin typeface="Calibri" pitchFamily="34" charset="0"/>
                <a:ea typeface="Calibri" pitchFamily="34" charset="-122"/>
                <a:cs typeface="Calibri" pitchFamily="34" charset="-120"/>
              </a:rPr>
              <a:t>Sifat tadqiqotida: triangulyatsiya (triangulation), ishonchlilik va tasdiqlanuvchanlik (credibility, confirmability)</a:t>
            </a:r>
            <a:endParaRPr lang="en-US" sz="1300" dirty="0"/>
          </a:p>
        </p:txBody>
      </p:sp>
      <p:sp>
        <p:nvSpPr>
          <p:cNvPr id="10" name="Shape 8"/>
          <p:cNvSpPr/>
          <p:nvPr/>
        </p:nvSpPr>
        <p:spPr>
          <a:xfrm>
            <a:off x="822960" y="4389120"/>
            <a:ext cx="109728" cy="109728"/>
          </a:xfrm>
          <a:prstGeom prst="ellipse">
            <a:avLst/>
          </a:prstGeom>
          <a:solidFill>
            <a:srgbClr val="C9A227"/>
          </a:solidFill>
          <a:ln/>
        </p:spPr>
      </p:sp>
      <p:sp>
        <p:nvSpPr>
          <p:cNvPr id="11" name="Text 9"/>
          <p:cNvSpPr txBox="1"/>
          <p:nvPr/>
        </p:nvSpPr>
        <p:spPr>
          <a:xfrm>
            <a:off x="1078992" y="4242816"/>
            <a:ext cx="5669280" cy="777240"/>
          </a:xfrm>
          <a:prstGeom prst="rect">
            <a:avLst/>
          </a:prstGeom>
          <a:noFill/>
          <a:ln/>
        </p:spPr>
        <p:txBody>
          <a:bodyPr wrap="square" lIns="0" tIns="0" rIns="0" bIns="0" rtlCol="0" anchor="ctr"/>
          <a:lstStyle/>
          <a:p>
            <a:pPr marL="0" indent="0">
              <a:lnSpc>
                <a:spcPct val="110000"/>
              </a:lnSpc>
              <a:buNone/>
            </a:pPr>
            <a:r>
              <a:rPr lang="en-US" sz="1300" dirty="0">
                <a:solidFill>
                  <a:srgbClr val="3A3F55"/>
                </a:solidFill>
                <a:latin typeface="Calibri" pitchFamily="34" charset="0"/>
                <a:ea typeface="Calibri" pitchFamily="34" charset="-122"/>
                <a:cs typeface="Calibri" pitchFamily="34" charset="-120"/>
              </a:rPr>
              <a:t>Validlik (validity) va reliability mezonlarini oldindan belgilash</a:t>
            </a:r>
            <a:endParaRPr lang="en-US" sz="1300" dirty="0"/>
          </a:p>
        </p:txBody>
      </p:sp>
      <p:sp>
        <p:nvSpPr>
          <p:cNvPr id="12" name="Shape 10"/>
          <p:cNvSpPr/>
          <p:nvPr/>
        </p:nvSpPr>
        <p:spPr>
          <a:xfrm>
            <a:off x="822960" y="5230368"/>
            <a:ext cx="109728" cy="109728"/>
          </a:xfrm>
          <a:prstGeom prst="ellipse">
            <a:avLst/>
          </a:prstGeom>
          <a:solidFill>
            <a:srgbClr val="C9A227"/>
          </a:solidFill>
          <a:ln/>
        </p:spPr>
      </p:sp>
      <p:sp>
        <p:nvSpPr>
          <p:cNvPr id="13" name="Text 11"/>
          <p:cNvSpPr txBox="1"/>
          <p:nvPr/>
        </p:nvSpPr>
        <p:spPr>
          <a:xfrm>
            <a:off x="1078992" y="5084064"/>
            <a:ext cx="5669280" cy="777240"/>
          </a:xfrm>
          <a:prstGeom prst="rect">
            <a:avLst/>
          </a:prstGeom>
          <a:noFill/>
          <a:ln/>
        </p:spPr>
        <p:txBody>
          <a:bodyPr wrap="square" lIns="0" tIns="0" rIns="0" bIns="0" rtlCol="0" anchor="ctr"/>
          <a:lstStyle/>
          <a:p>
            <a:pPr marL="0" indent="0">
              <a:lnSpc>
                <a:spcPct val="110000"/>
              </a:lnSpc>
              <a:buNone/>
            </a:pPr>
            <a:r>
              <a:rPr lang="en-US" sz="1300" dirty="0">
                <a:solidFill>
                  <a:srgbClr val="3A3F55"/>
                </a:solidFill>
                <a:latin typeface="Calibri" pitchFamily="34" charset="0"/>
                <a:ea typeface="Calibri" pitchFamily="34" charset="-122"/>
                <a:cs typeface="Calibri" pitchFamily="34" charset="-120"/>
              </a:rPr>
              <a:t>“Opponent nima so‘raydi?” nuqtai nazaridan baholash rubrikasini tuzish</a:t>
            </a:r>
            <a:endParaRPr lang="en-US" sz="1300" dirty="0"/>
          </a:p>
        </p:txBody>
      </p:sp>
      <p:sp>
        <p:nvSpPr>
          <p:cNvPr id="14" name="Shape 12"/>
          <p:cNvSpPr/>
          <p:nvPr/>
        </p:nvSpPr>
        <p:spPr>
          <a:xfrm>
            <a:off x="7178040" y="1783080"/>
            <a:ext cx="4462272" cy="4114800"/>
          </a:xfrm>
          <a:prstGeom prst="roundRect">
            <a:avLst>
              <a:gd name="adj" fmla="val 1778"/>
            </a:avLst>
          </a:prstGeom>
          <a:solidFill>
            <a:srgbClr val="EEF1FA"/>
          </a:solidFill>
          <a:ln/>
        </p:spPr>
      </p:sp>
      <p:sp>
        <p:nvSpPr>
          <p:cNvPr id="15" name="Text 13"/>
          <p:cNvSpPr txBox="1"/>
          <p:nvPr/>
        </p:nvSpPr>
        <p:spPr>
          <a:xfrm>
            <a:off x="7406640" y="1965960"/>
            <a:ext cx="4023360" cy="274320"/>
          </a:xfrm>
          <a:prstGeom prst="rect">
            <a:avLst/>
          </a:prstGeom>
          <a:noFill/>
          <a:ln/>
        </p:spPr>
        <p:txBody>
          <a:bodyPr wrap="square" lIns="0" tIns="0" rIns="0" bIns="0" rtlCol="0" anchor="ctr"/>
          <a:lstStyle/>
          <a:p>
            <a:pPr marL="0" indent="0">
              <a:buNone/>
            </a:pPr>
            <a:r>
              <a:rPr lang="en-US" sz="1100" b="1" kern="0" spc="100" dirty="0">
                <a:solidFill>
                  <a:srgbClr val="C9A227"/>
                </a:solidFill>
                <a:latin typeface="Calibri" pitchFamily="34" charset="0"/>
                <a:ea typeface="Calibri" pitchFamily="34" charset="-122"/>
                <a:cs typeface="Calibri" pitchFamily="34" charset="-120"/>
              </a:rPr>
              <a:t>REAL MISOL</a:t>
            </a:r>
            <a:endParaRPr lang="en-US" sz="1100" dirty="0"/>
          </a:p>
        </p:txBody>
      </p:sp>
      <p:sp>
        <p:nvSpPr>
          <p:cNvPr id="16" name="Text 14"/>
          <p:cNvSpPr txBox="1"/>
          <p:nvPr/>
        </p:nvSpPr>
        <p:spPr>
          <a:xfrm>
            <a:off x="7406640" y="2286000"/>
            <a:ext cx="4023360" cy="685800"/>
          </a:xfrm>
          <a:prstGeom prst="rect">
            <a:avLst/>
          </a:prstGeom>
          <a:noFill/>
          <a:ln/>
        </p:spPr>
        <p:txBody>
          <a:bodyPr wrap="square" lIns="0" tIns="0" rIns="0" bIns="0" rtlCol="0" anchor="ctr"/>
          <a:lstStyle/>
          <a:p>
            <a:pPr marL="0" indent="0">
              <a:lnSpc>
                <a:spcPct val="115000"/>
              </a:lnSpc>
              <a:buNone/>
            </a:pPr>
            <a:r>
              <a:rPr lang="en-US" sz="1300" dirty="0">
                <a:solidFill>
                  <a:srgbClr val="1E2761"/>
                </a:solidFill>
                <a:latin typeface="Calibri" pitchFamily="34" charset="0"/>
                <a:ea typeface="Calibri" pitchFamily="34" charset="-122"/>
                <a:cs typeface="Calibri" pitchFamily="34" charset="-120"/>
              </a:rPr>
              <a:t>Agar gipoteza “liderlik uslubi moslashuvchanlikka ta’sir qiladi” bo‘lsa:</a:t>
            </a:r>
            <a:endParaRPr lang="en-US" sz="1300" dirty="0"/>
          </a:p>
        </p:txBody>
      </p:sp>
      <p:sp>
        <p:nvSpPr>
          <p:cNvPr id="17" name="Text 15"/>
          <p:cNvSpPr txBox="1"/>
          <p:nvPr/>
        </p:nvSpPr>
        <p:spPr>
          <a:xfrm>
            <a:off x="7406640" y="3063240"/>
            <a:ext cx="4023360" cy="502920"/>
          </a:xfrm>
          <a:prstGeom prst="rect">
            <a:avLst/>
          </a:prstGeom>
          <a:noFill/>
          <a:ln/>
        </p:spPr>
        <p:txBody>
          <a:bodyPr wrap="square" lIns="0" tIns="0" rIns="0" bIns="0" rtlCol="0" anchor="ctr"/>
          <a:lstStyle/>
          <a:p>
            <a:pPr marL="0" indent="0">
              <a:buNone/>
            </a:pPr>
            <a:r>
              <a:rPr lang="en-US" sz="1250" dirty="0">
                <a:solidFill>
                  <a:srgbClr val="3A3F55"/>
                </a:solidFill>
                <a:latin typeface="Calibri" pitchFamily="34" charset="0"/>
                <a:ea typeface="Calibri" pitchFamily="34" charset="-122"/>
                <a:cs typeface="Calibri" pitchFamily="34" charset="-120"/>
              </a:rPr>
              <a:t>✓ Regressiya tahlili natijalari (β, R²)</a:t>
            </a:r>
            <a:endParaRPr lang="en-US" sz="1250" dirty="0"/>
          </a:p>
        </p:txBody>
      </p:sp>
      <p:sp>
        <p:nvSpPr>
          <p:cNvPr id="18" name="Text 16"/>
          <p:cNvSpPr txBox="1"/>
          <p:nvPr/>
        </p:nvSpPr>
        <p:spPr>
          <a:xfrm>
            <a:off x="7406640" y="3611880"/>
            <a:ext cx="4023360" cy="502920"/>
          </a:xfrm>
          <a:prstGeom prst="rect">
            <a:avLst/>
          </a:prstGeom>
          <a:noFill/>
          <a:ln/>
        </p:spPr>
        <p:txBody>
          <a:bodyPr wrap="square" lIns="0" tIns="0" rIns="0" bIns="0" rtlCol="0" anchor="ctr"/>
          <a:lstStyle/>
          <a:p>
            <a:pPr marL="0" indent="0">
              <a:buNone/>
            </a:pPr>
            <a:r>
              <a:rPr lang="en-US" sz="1250" dirty="0">
                <a:solidFill>
                  <a:srgbClr val="3A3F55"/>
                </a:solidFill>
                <a:latin typeface="Calibri" pitchFamily="34" charset="0"/>
                <a:ea typeface="Calibri" pitchFamily="34" charset="-122"/>
                <a:cs typeface="Calibri" pitchFamily="34" charset="-120"/>
              </a:rPr>
              <a:t>✓ p &lt; 0.05 darajasidagi statistik ahamiyat</a:t>
            </a:r>
            <a:endParaRPr lang="en-US" sz="1250" dirty="0"/>
          </a:p>
        </p:txBody>
      </p:sp>
      <p:sp>
        <p:nvSpPr>
          <p:cNvPr id="19" name="Text 17"/>
          <p:cNvSpPr txBox="1"/>
          <p:nvPr/>
        </p:nvSpPr>
        <p:spPr>
          <a:xfrm>
            <a:off x="7406640" y="4160520"/>
            <a:ext cx="4023360" cy="502920"/>
          </a:xfrm>
          <a:prstGeom prst="rect">
            <a:avLst/>
          </a:prstGeom>
          <a:noFill/>
          <a:ln/>
        </p:spPr>
        <p:txBody>
          <a:bodyPr wrap="square" lIns="0" tIns="0" rIns="0" bIns="0" rtlCol="0" anchor="ctr"/>
          <a:lstStyle/>
          <a:p>
            <a:pPr marL="0" indent="0">
              <a:buNone/>
            </a:pPr>
            <a:r>
              <a:rPr lang="en-US" sz="1250" dirty="0">
                <a:solidFill>
                  <a:srgbClr val="3A3F55"/>
                </a:solidFill>
                <a:latin typeface="Calibri" pitchFamily="34" charset="0"/>
                <a:ea typeface="Calibri" pitchFamily="34" charset="-122"/>
                <a:cs typeface="Calibri" pitchFamily="34" charset="-120"/>
              </a:rPr>
              <a:t>✓ Sifat intervyularidan tasdiqlovchi sitatalar</a:t>
            </a:r>
            <a:endParaRPr lang="en-US" sz="1250" dirty="0"/>
          </a:p>
        </p:txBody>
      </p:sp>
      <p:sp>
        <p:nvSpPr>
          <p:cNvPr id="20" name="Text 18"/>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1000" dirty="0">
                <a:solidFill>
                  <a:srgbClr val="8A90A8"/>
                </a:solidFill>
                <a:latin typeface="Calibri" pitchFamily="34" charset="0"/>
                <a:ea typeface="Calibri" pitchFamily="34" charset="-122"/>
                <a:cs typeface="Calibri" pitchFamily="34" charset="-120"/>
              </a:rPr>
              <a:t>2-bosqich · Acceptable Evidence</a:t>
            </a:r>
            <a:endParaRPr lang="en-US" sz="1000" dirty="0"/>
          </a:p>
        </p:txBody>
      </p:sp>
      <p:sp>
        <p:nvSpPr>
          <p:cNvPr id="21" name="Text 19"/>
          <p:cNvSpPr txBox="1"/>
          <p:nvPr/>
        </p:nvSpPr>
        <p:spPr>
          <a:xfrm>
            <a:off x="11274552" y="6473952"/>
            <a:ext cx="457200" cy="274320"/>
          </a:xfrm>
          <a:prstGeom prst="rect">
            <a:avLst/>
          </a:prstGeom>
          <a:noFill/>
          <a:ln/>
        </p:spPr>
        <p:txBody>
          <a:bodyPr wrap="square" lIns="0" tIns="0" rIns="0" bIns="0" rtlCol="0" anchor="ctr"/>
          <a:lstStyle/>
          <a:p>
            <a:pPr marL="0" indent="0" algn="r">
              <a:buNone/>
            </a:pPr>
            <a:r>
              <a:rPr lang="en-US" sz="1000" dirty="0">
                <a:solidFill>
                  <a:srgbClr val="8A90A8"/>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8FC"/>
        </a:solidFill>
        <a:effectLst/>
      </p:bgPr>
    </p:bg>
    <p:spTree>
      <p:nvGrpSpPr>
        <p:cNvPr id="1" name=""/>
        <p:cNvGrpSpPr/>
        <p:nvPr/>
      </p:nvGrpSpPr>
      <p:grpSpPr>
        <a:xfrm>
          <a:off x="0" y="0"/>
          <a:ext cx="0" cy="0"/>
          <a:chOff x="0" y="0"/>
          <a:chExt cx="0" cy="0"/>
        </a:xfrm>
      </p:grpSpPr>
      <p:sp>
        <p:nvSpPr>
          <p:cNvPr id="3" name="Text 1"/>
          <p:cNvSpPr txBox="1"/>
          <p:nvPr/>
        </p:nvSpPr>
        <p:spPr>
          <a:xfrm>
            <a:off x="548640" y="685800"/>
            <a:ext cx="11064240" cy="868680"/>
          </a:xfrm>
          <a:prstGeom prst="rect">
            <a:avLst/>
          </a:prstGeom>
          <a:noFill/>
          <a:ln/>
        </p:spPr>
        <p:txBody>
          <a:bodyPr wrap="square" lIns="0" tIns="0" rIns="0" bIns="0" rtlCol="0" anchor="ctr"/>
          <a:lstStyle/>
          <a:p>
            <a:pPr marL="0" indent="0">
              <a:buNone/>
            </a:pPr>
            <a:r>
              <a:rPr lang="en-US" sz="2800" b="1" dirty="0" err="1" smtClean="0">
                <a:solidFill>
                  <a:srgbClr val="1E2761"/>
                </a:solidFill>
                <a:latin typeface="Cambria" pitchFamily="34" charset="0"/>
                <a:ea typeface="Cambria" pitchFamily="34" charset="-122"/>
                <a:cs typeface="Cambria" pitchFamily="34" charset="-120"/>
              </a:rPr>
              <a:t>Dalilni</a:t>
            </a:r>
            <a:r>
              <a:rPr lang="en-US" sz="2800" b="1" dirty="0" smtClean="0">
                <a:solidFill>
                  <a:srgbClr val="1E2761"/>
                </a:solidFill>
                <a:latin typeface="Cambria" pitchFamily="34" charset="0"/>
                <a:ea typeface="Cambria" pitchFamily="34" charset="-122"/>
                <a:cs typeface="Cambria" pitchFamily="34" charset="-120"/>
              </a:rPr>
              <a:t> </a:t>
            </a:r>
            <a:r>
              <a:rPr lang="en-US" sz="2800" b="1" dirty="0">
                <a:solidFill>
                  <a:srgbClr val="1E2761"/>
                </a:solidFill>
                <a:latin typeface="Cambria" pitchFamily="34" charset="0"/>
                <a:ea typeface="Cambria" pitchFamily="34" charset="-122"/>
                <a:cs typeface="Cambria" pitchFamily="34" charset="-120"/>
              </a:rPr>
              <a:t>oldindan bashorat qilish</a:t>
            </a:r>
            <a:endParaRPr lang="en-US" sz="2800" dirty="0"/>
          </a:p>
        </p:txBody>
      </p:sp>
      <p:sp>
        <p:nvSpPr>
          <p:cNvPr id="4" name="Shape 2"/>
          <p:cNvSpPr/>
          <p:nvPr/>
        </p:nvSpPr>
        <p:spPr>
          <a:xfrm>
            <a:off x="548640" y="1828800"/>
            <a:ext cx="11091672" cy="4114800"/>
          </a:xfrm>
          <a:prstGeom prst="roundRect">
            <a:avLst>
              <a:gd name="adj" fmla="val 1778"/>
            </a:avLst>
          </a:prstGeom>
          <a:solidFill>
            <a:srgbClr val="1E2761"/>
          </a:solidFill>
          <a:ln/>
        </p:spPr>
      </p:sp>
      <p:sp>
        <p:nvSpPr>
          <p:cNvPr id="5" name="Text 3"/>
          <p:cNvSpPr txBox="1"/>
          <p:nvPr/>
        </p:nvSpPr>
        <p:spPr>
          <a:xfrm>
            <a:off x="868680" y="2103120"/>
            <a:ext cx="5486400" cy="365760"/>
          </a:xfrm>
          <a:prstGeom prst="rect">
            <a:avLst/>
          </a:prstGeom>
          <a:noFill/>
          <a:ln/>
        </p:spPr>
        <p:txBody>
          <a:bodyPr wrap="square" lIns="0" tIns="0" rIns="0" bIns="0" rtlCol="0" anchor="ctr"/>
          <a:lstStyle/>
          <a:p>
            <a:pPr marL="0" indent="0">
              <a:buNone/>
            </a:pPr>
            <a:r>
              <a:rPr lang="en-US" sz="1300" b="1" kern="0" spc="100" dirty="0" smtClean="0">
                <a:solidFill>
                  <a:srgbClr val="C9A227"/>
                </a:solidFill>
                <a:latin typeface="Calibri" pitchFamily="34" charset="0"/>
                <a:ea typeface="Calibri" pitchFamily="34" charset="-122"/>
                <a:cs typeface="Calibri" pitchFamily="34" charset="-120"/>
              </a:rPr>
              <a:t>4 </a:t>
            </a:r>
            <a:r>
              <a:rPr lang="en-US" sz="1300" b="1" kern="0" spc="100" dirty="0">
                <a:solidFill>
                  <a:srgbClr val="C9A227"/>
                </a:solidFill>
                <a:latin typeface="Calibri" pitchFamily="34" charset="0"/>
                <a:ea typeface="Calibri" pitchFamily="34" charset="-122"/>
                <a:cs typeface="Calibri" pitchFamily="34" charset="-120"/>
              </a:rPr>
              <a:t>daqiqalik juftlikdagi mashq</a:t>
            </a:r>
            <a:endParaRPr lang="en-US" sz="1300" dirty="0"/>
          </a:p>
        </p:txBody>
      </p:sp>
      <p:sp>
        <p:nvSpPr>
          <p:cNvPr id="6" name="Text 4"/>
          <p:cNvSpPr txBox="1"/>
          <p:nvPr/>
        </p:nvSpPr>
        <p:spPr>
          <a:xfrm>
            <a:off x="868680" y="2606040"/>
            <a:ext cx="9144000" cy="365760"/>
          </a:xfrm>
          <a:prstGeom prst="rect">
            <a:avLst/>
          </a:prstGeom>
          <a:noFill/>
          <a:ln/>
        </p:spPr>
        <p:txBody>
          <a:bodyPr wrap="square" lIns="0" tIns="0" rIns="0" bIns="0" rtlCol="0" anchor="ctr"/>
          <a:lstStyle/>
          <a:p>
            <a:pPr marL="0" indent="0">
              <a:buNone/>
            </a:pPr>
            <a:r>
              <a:rPr lang="en-US" sz="1400" dirty="0">
                <a:solidFill>
                  <a:srgbClr val="CADCFC"/>
                </a:solidFill>
                <a:latin typeface="Calibri" pitchFamily="34" charset="0"/>
                <a:ea typeface="Calibri" pitchFamily="34" charset="-122"/>
                <a:cs typeface="Calibri" pitchFamily="34" charset="-120"/>
              </a:rPr>
              <a:t>Hamkoringiz </a:t>
            </a:r>
            <a:r>
              <a:rPr lang="en-US" sz="1400" dirty="0" err="1">
                <a:solidFill>
                  <a:srgbClr val="CADCFC"/>
                </a:solidFill>
                <a:latin typeface="Calibri" pitchFamily="34" charset="0"/>
                <a:ea typeface="Calibri" pitchFamily="34" charset="-122"/>
                <a:cs typeface="Calibri" pitchFamily="34" charset="-120"/>
              </a:rPr>
              <a:t>bilan</a:t>
            </a:r>
            <a:r>
              <a:rPr lang="en-US" sz="1400" dirty="0">
                <a:solidFill>
                  <a:srgbClr val="CADCFC"/>
                </a:solidFill>
                <a:latin typeface="Calibri" pitchFamily="34" charset="0"/>
                <a:ea typeface="Calibri" pitchFamily="34" charset="-122"/>
                <a:cs typeface="Calibri" pitchFamily="34" charset="-120"/>
              </a:rPr>
              <a:t> </a:t>
            </a:r>
            <a:r>
              <a:rPr lang="en-US" sz="1400" dirty="0" err="1" smtClean="0">
                <a:solidFill>
                  <a:srgbClr val="CADCFC"/>
                </a:solidFill>
                <a:latin typeface="Calibri" pitchFamily="34" charset="0"/>
                <a:ea typeface="Calibri" pitchFamily="34" charset="-122"/>
                <a:cs typeface="Calibri" pitchFamily="34" charset="-120"/>
              </a:rPr>
              <a:t>almashing</a:t>
            </a:r>
            <a:r>
              <a:rPr lang="en-US" sz="1400" dirty="0">
                <a:solidFill>
                  <a:srgbClr val="CADCFC"/>
                </a:solidFill>
                <a:latin typeface="Calibri" pitchFamily="34" charset="0"/>
                <a:ea typeface="Calibri" pitchFamily="34" charset="-122"/>
                <a:cs typeface="Calibri" pitchFamily="34" charset="-120"/>
              </a:rPr>
              <a:t>:</a:t>
            </a:r>
            <a:endParaRPr lang="en-US" sz="1400" dirty="0"/>
          </a:p>
        </p:txBody>
      </p:sp>
      <p:sp>
        <p:nvSpPr>
          <p:cNvPr id="7" name="Shape 5"/>
          <p:cNvSpPr/>
          <p:nvPr/>
        </p:nvSpPr>
        <p:spPr>
          <a:xfrm>
            <a:off x="868680" y="3063240"/>
            <a:ext cx="457200" cy="457200"/>
          </a:xfrm>
          <a:prstGeom prst="ellipse">
            <a:avLst/>
          </a:prstGeom>
          <a:solidFill>
            <a:srgbClr val="C9A227"/>
          </a:solidFill>
          <a:ln/>
        </p:spPr>
      </p:sp>
      <p:sp>
        <p:nvSpPr>
          <p:cNvPr id="8" name="Text 6"/>
          <p:cNvSpPr txBox="1"/>
          <p:nvPr/>
        </p:nvSpPr>
        <p:spPr>
          <a:xfrm>
            <a:off x="868680" y="3063240"/>
            <a:ext cx="457200" cy="457200"/>
          </a:xfrm>
          <a:prstGeom prst="rect">
            <a:avLst/>
          </a:prstGeom>
          <a:noFill/>
          <a:ln/>
        </p:spPr>
        <p:txBody>
          <a:bodyPr wrap="square" lIns="0" tIns="0" rIns="0" bIns="0" rtlCol="0" anchor="ctr"/>
          <a:lstStyle/>
          <a:p>
            <a:pPr marL="0" indent="0" algn="ctr">
              <a:buNone/>
            </a:pPr>
            <a:r>
              <a:rPr lang="en-US" sz="1700" b="1" dirty="0">
                <a:solidFill>
                  <a:srgbClr val="141B4D"/>
                </a:solidFill>
                <a:latin typeface="Cambria" pitchFamily="34" charset="0"/>
                <a:ea typeface="Cambria" pitchFamily="34" charset="-122"/>
                <a:cs typeface="Cambria" pitchFamily="34" charset="-120"/>
              </a:rPr>
              <a:t>1</a:t>
            </a:r>
            <a:endParaRPr lang="en-US" sz="1700" dirty="0"/>
          </a:p>
        </p:txBody>
      </p:sp>
      <p:sp>
        <p:nvSpPr>
          <p:cNvPr id="9" name="Shape 7"/>
          <p:cNvSpPr/>
          <p:nvPr/>
        </p:nvSpPr>
        <p:spPr>
          <a:xfrm>
            <a:off x="1508760" y="3063240"/>
            <a:ext cx="9692640" cy="914400"/>
          </a:xfrm>
          <a:prstGeom prst="roundRect">
            <a:avLst>
              <a:gd name="adj" fmla="val 6000"/>
            </a:avLst>
          </a:prstGeom>
          <a:solidFill>
            <a:srgbClr val="141B4D"/>
          </a:solidFill>
          <a:ln/>
        </p:spPr>
      </p:sp>
      <p:sp>
        <p:nvSpPr>
          <p:cNvPr id="10" name="Text 8"/>
          <p:cNvSpPr txBox="1"/>
          <p:nvPr/>
        </p:nvSpPr>
        <p:spPr>
          <a:xfrm>
            <a:off x="1737360" y="3063240"/>
            <a:ext cx="9235440" cy="91440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Gipotezangizni rad etuvchi (falsify) </a:t>
            </a:r>
            <a:r>
              <a:rPr lang="en-US" sz="1400" dirty="0" err="1" smtClean="0">
                <a:solidFill>
                  <a:srgbClr val="FFFFFF"/>
                </a:solidFill>
                <a:latin typeface="Calibri" pitchFamily="34" charset="0"/>
                <a:ea typeface="Calibri" pitchFamily="34" charset="-122"/>
                <a:cs typeface="Calibri" pitchFamily="34" charset="-120"/>
              </a:rPr>
              <a:t>savolni</a:t>
            </a:r>
            <a:r>
              <a:rPr lang="en-US" sz="1400" dirty="0" smtClean="0">
                <a:solidFill>
                  <a:srgbClr val="FFFFFF"/>
                </a:solidFill>
                <a:latin typeface="Calibri" pitchFamily="34" charset="0"/>
                <a:ea typeface="Calibri" pitchFamily="34" charset="-122"/>
                <a:cs typeface="Calibri" pitchFamily="34" charset="-120"/>
              </a:rPr>
              <a:t> </a:t>
            </a:r>
            <a:r>
              <a:rPr lang="en-US" sz="1400" dirty="0">
                <a:solidFill>
                  <a:srgbClr val="FFFFFF"/>
                </a:solidFill>
                <a:latin typeface="Calibri" pitchFamily="34" charset="0"/>
                <a:ea typeface="Calibri" pitchFamily="34" charset="-122"/>
                <a:cs typeface="Calibri" pitchFamily="34" charset="-120"/>
              </a:rPr>
              <a:t>tasavvur qiling</a:t>
            </a:r>
            <a:endParaRPr lang="en-US" sz="1400" dirty="0"/>
          </a:p>
        </p:txBody>
      </p:sp>
      <p:sp>
        <p:nvSpPr>
          <p:cNvPr id="11" name="Shape 9"/>
          <p:cNvSpPr/>
          <p:nvPr/>
        </p:nvSpPr>
        <p:spPr>
          <a:xfrm>
            <a:off x="868680" y="4206240"/>
            <a:ext cx="457200" cy="457200"/>
          </a:xfrm>
          <a:prstGeom prst="ellipse">
            <a:avLst/>
          </a:prstGeom>
          <a:solidFill>
            <a:srgbClr val="C9A227"/>
          </a:solidFill>
          <a:ln/>
        </p:spPr>
      </p:sp>
      <p:sp>
        <p:nvSpPr>
          <p:cNvPr id="12" name="Text 10"/>
          <p:cNvSpPr txBox="1"/>
          <p:nvPr/>
        </p:nvSpPr>
        <p:spPr>
          <a:xfrm>
            <a:off x="868680" y="4206240"/>
            <a:ext cx="457200" cy="457200"/>
          </a:xfrm>
          <a:prstGeom prst="rect">
            <a:avLst/>
          </a:prstGeom>
          <a:noFill/>
          <a:ln/>
        </p:spPr>
        <p:txBody>
          <a:bodyPr wrap="square" lIns="0" tIns="0" rIns="0" bIns="0" rtlCol="0" anchor="ctr"/>
          <a:lstStyle/>
          <a:p>
            <a:pPr marL="0" indent="0" algn="ctr">
              <a:buNone/>
            </a:pPr>
            <a:r>
              <a:rPr lang="en-US" sz="1700" b="1" dirty="0">
                <a:solidFill>
                  <a:srgbClr val="141B4D"/>
                </a:solidFill>
                <a:latin typeface="Cambria" pitchFamily="34" charset="0"/>
                <a:ea typeface="Cambria" pitchFamily="34" charset="-122"/>
                <a:cs typeface="Cambria" pitchFamily="34" charset="-120"/>
              </a:rPr>
              <a:t>2</a:t>
            </a:r>
            <a:endParaRPr lang="en-US" sz="1700" dirty="0"/>
          </a:p>
        </p:txBody>
      </p:sp>
      <p:sp>
        <p:nvSpPr>
          <p:cNvPr id="13" name="Shape 11"/>
          <p:cNvSpPr/>
          <p:nvPr/>
        </p:nvSpPr>
        <p:spPr>
          <a:xfrm>
            <a:off x="1508760" y="4206240"/>
            <a:ext cx="9692640" cy="914400"/>
          </a:xfrm>
          <a:prstGeom prst="roundRect">
            <a:avLst>
              <a:gd name="adj" fmla="val 6000"/>
            </a:avLst>
          </a:prstGeom>
          <a:solidFill>
            <a:srgbClr val="141B4D"/>
          </a:solidFill>
          <a:ln/>
        </p:spPr>
      </p:sp>
      <p:sp>
        <p:nvSpPr>
          <p:cNvPr id="14" name="Text 12"/>
          <p:cNvSpPr txBox="1"/>
          <p:nvPr/>
        </p:nvSpPr>
        <p:spPr>
          <a:xfrm>
            <a:off x="1737360" y="4206240"/>
            <a:ext cx="9235440" cy="91440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Ushbu savolga javob bera oladigan aniq dalil turini yozing</a:t>
            </a:r>
            <a:endParaRPr lang="en-US" sz="1400" dirty="0"/>
          </a:p>
        </p:txBody>
      </p:sp>
      <p:sp>
        <p:nvSpPr>
          <p:cNvPr id="16" name="Text 14"/>
          <p:cNvSpPr txBox="1"/>
          <p:nvPr/>
        </p:nvSpPr>
        <p:spPr>
          <a:xfrm>
            <a:off x="11274552" y="6473952"/>
            <a:ext cx="457200" cy="274320"/>
          </a:xfrm>
          <a:prstGeom prst="rect">
            <a:avLst/>
          </a:prstGeom>
          <a:noFill/>
          <a:ln/>
        </p:spPr>
        <p:txBody>
          <a:bodyPr wrap="square" lIns="0" tIns="0" rIns="0" bIns="0" rtlCol="0" anchor="ctr"/>
          <a:lstStyle/>
          <a:p>
            <a:pPr marL="0" indent="0" algn="r">
              <a:buNone/>
            </a:pPr>
            <a:r>
              <a:rPr lang="en-US" sz="1000" dirty="0">
                <a:solidFill>
                  <a:srgbClr val="8A90A8"/>
                </a:solidFill>
                <a:latin typeface="Calibri" pitchFamily="34" charset="0"/>
                <a:ea typeface="Calibri" pitchFamily="34" charset="-122"/>
                <a:cs typeface="Calibri"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8FC"/>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9144000" cy="320040"/>
          </a:xfrm>
          <a:prstGeom prst="rect">
            <a:avLst/>
          </a:prstGeom>
          <a:noFill/>
          <a:ln/>
        </p:spPr>
        <p:txBody>
          <a:bodyPr wrap="square" lIns="0" tIns="0" rIns="0" bIns="0" rtlCol="0" anchor="ctr"/>
          <a:lstStyle/>
          <a:p>
            <a:pPr marL="0" indent="0">
              <a:buNone/>
            </a:pPr>
            <a:r>
              <a:rPr lang="en-US" sz="1200" b="1" kern="0" spc="200" dirty="0">
                <a:solidFill>
                  <a:srgbClr val="C9A227"/>
                </a:solidFill>
                <a:latin typeface="Calibri" pitchFamily="34" charset="0"/>
                <a:ea typeface="Calibri" pitchFamily="34" charset="-122"/>
                <a:cs typeface="Calibri" pitchFamily="34" charset="-120"/>
              </a:rPr>
              <a:t>3-BOSQICH</a:t>
            </a:r>
            <a:endParaRPr lang="en-US" sz="1200" dirty="0"/>
          </a:p>
        </p:txBody>
      </p:sp>
      <p:sp>
        <p:nvSpPr>
          <p:cNvPr id="3" name="Text 1"/>
          <p:cNvSpPr txBox="1"/>
          <p:nvPr/>
        </p:nvSpPr>
        <p:spPr>
          <a:xfrm>
            <a:off x="548640" y="685800"/>
            <a:ext cx="11064240" cy="868680"/>
          </a:xfrm>
          <a:prstGeom prst="rect">
            <a:avLst/>
          </a:prstGeom>
          <a:noFill/>
          <a:ln/>
        </p:spPr>
        <p:txBody>
          <a:bodyPr wrap="square" lIns="0" tIns="0" rIns="0" bIns="0" rtlCol="0" anchor="ctr"/>
          <a:lstStyle/>
          <a:p>
            <a:pPr marL="0" indent="0">
              <a:buNone/>
            </a:pPr>
            <a:r>
              <a:rPr lang="en-US" sz="2800" b="1" dirty="0">
                <a:solidFill>
                  <a:srgbClr val="1E2761"/>
                </a:solidFill>
                <a:latin typeface="Cambria" pitchFamily="34" charset="0"/>
                <a:ea typeface="Cambria" pitchFamily="34" charset="-122"/>
                <a:cs typeface="Cambria" pitchFamily="34" charset="-120"/>
              </a:rPr>
              <a:t>Research Methods — Tadqiqot va metodologiya rejasi</a:t>
            </a:r>
            <a:endParaRPr lang="en-US" sz="2800" dirty="0"/>
          </a:p>
        </p:txBody>
      </p:sp>
      <p:sp>
        <p:nvSpPr>
          <p:cNvPr id="4" name="Shape 2"/>
          <p:cNvSpPr/>
          <p:nvPr/>
        </p:nvSpPr>
        <p:spPr>
          <a:xfrm>
            <a:off x="548640" y="1783080"/>
            <a:ext cx="6400800" cy="4114800"/>
          </a:xfrm>
          <a:prstGeom prst="roundRect">
            <a:avLst>
              <a:gd name="adj" fmla="val 1778"/>
            </a:avLst>
          </a:prstGeom>
          <a:solidFill>
            <a:srgbClr val="FFFFFF"/>
          </a:solidFill>
          <a:ln w="12700">
            <a:solidFill>
              <a:srgbClr val="DFE3F0"/>
            </a:solidFill>
            <a:prstDash val="solid"/>
          </a:ln>
        </p:spPr>
      </p:sp>
      <p:sp>
        <p:nvSpPr>
          <p:cNvPr id="5" name="Text 3"/>
          <p:cNvSpPr txBox="1"/>
          <p:nvPr/>
        </p:nvSpPr>
        <p:spPr>
          <a:xfrm>
            <a:off x="822960" y="2011680"/>
            <a:ext cx="5852160" cy="457200"/>
          </a:xfrm>
          <a:prstGeom prst="rect">
            <a:avLst/>
          </a:prstGeom>
          <a:noFill/>
          <a:ln/>
        </p:spPr>
        <p:txBody>
          <a:bodyPr wrap="square" lIns="0" tIns="0" rIns="0" bIns="0" rtlCol="0" anchor="ctr"/>
          <a:lstStyle/>
          <a:p>
            <a:pPr marL="0" indent="0">
              <a:buNone/>
            </a:pPr>
            <a:r>
              <a:rPr lang="en-US" sz="1600" b="1" dirty="0">
                <a:solidFill>
                  <a:srgbClr val="1E2761"/>
                </a:solidFill>
                <a:latin typeface="Cambria" pitchFamily="34" charset="0"/>
                <a:ea typeface="Cambria" pitchFamily="34" charset="-122"/>
                <a:cs typeface="Cambria" pitchFamily="34" charset="-120"/>
              </a:rPr>
              <a:t>Metodologiya — vosita, maqsad emas</a:t>
            </a:r>
            <a:endParaRPr lang="en-US" sz="1600" dirty="0"/>
          </a:p>
        </p:txBody>
      </p:sp>
      <p:sp>
        <p:nvSpPr>
          <p:cNvPr id="6" name="Shape 4"/>
          <p:cNvSpPr/>
          <p:nvPr/>
        </p:nvSpPr>
        <p:spPr>
          <a:xfrm>
            <a:off x="822960" y="2706624"/>
            <a:ext cx="109728" cy="109728"/>
          </a:xfrm>
          <a:prstGeom prst="ellipse">
            <a:avLst/>
          </a:prstGeom>
          <a:solidFill>
            <a:srgbClr val="C9A227"/>
          </a:solidFill>
          <a:ln/>
        </p:spPr>
      </p:sp>
      <p:sp>
        <p:nvSpPr>
          <p:cNvPr id="7" name="Text 5"/>
          <p:cNvSpPr txBox="1"/>
          <p:nvPr/>
        </p:nvSpPr>
        <p:spPr>
          <a:xfrm>
            <a:off x="1078992" y="2560320"/>
            <a:ext cx="5669280" cy="868680"/>
          </a:xfrm>
          <a:prstGeom prst="rect">
            <a:avLst/>
          </a:prstGeom>
          <a:noFill/>
          <a:ln/>
        </p:spPr>
        <p:txBody>
          <a:bodyPr wrap="square" lIns="0" tIns="0" rIns="0" bIns="0" rtlCol="0" anchor="ctr"/>
          <a:lstStyle/>
          <a:p>
            <a:pPr marL="0" indent="0">
              <a:lnSpc>
                <a:spcPct val="112000"/>
              </a:lnSpc>
              <a:buNone/>
            </a:pPr>
            <a:r>
              <a:rPr lang="en-US" sz="1350" dirty="0">
                <a:solidFill>
                  <a:srgbClr val="3A3F55"/>
                </a:solidFill>
                <a:latin typeface="Calibri" pitchFamily="34" charset="0"/>
                <a:ea typeface="Calibri" pitchFamily="34" charset="-122"/>
                <a:cs typeface="Calibri" pitchFamily="34" charset="-120"/>
              </a:rPr>
              <a:t>Tadqiqot dizayni (qualitative / quantitative / mixed methods) 1- va 2-bosqichlar talabidan kelib chiqib tanlanadi</a:t>
            </a:r>
            <a:endParaRPr lang="en-US" sz="1350" dirty="0"/>
          </a:p>
        </p:txBody>
      </p:sp>
      <p:sp>
        <p:nvSpPr>
          <p:cNvPr id="8" name="Shape 6"/>
          <p:cNvSpPr/>
          <p:nvPr/>
        </p:nvSpPr>
        <p:spPr>
          <a:xfrm>
            <a:off x="822960" y="3666744"/>
            <a:ext cx="109728" cy="109728"/>
          </a:xfrm>
          <a:prstGeom prst="ellipse">
            <a:avLst/>
          </a:prstGeom>
          <a:solidFill>
            <a:srgbClr val="C9A227"/>
          </a:solidFill>
          <a:ln/>
        </p:spPr>
      </p:sp>
      <p:sp>
        <p:nvSpPr>
          <p:cNvPr id="9" name="Text 7"/>
          <p:cNvSpPr txBox="1"/>
          <p:nvPr/>
        </p:nvSpPr>
        <p:spPr>
          <a:xfrm>
            <a:off x="1078992" y="3520440"/>
            <a:ext cx="5669280" cy="868680"/>
          </a:xfrm>
          <a:prstGeom prst="rect">
            <a:avLst/>
          </a:prstGeom>
          <a:noFill/>
          <a:ln/>
        </p:spPr>
        <p:txBody>
          <a:bodyPr wrap="square" lIns="0" tIns="0" rIns="0" bIns="0" rtlCol="0" anchor="ctr"/>
          <a:lstStyle/>
          <a:p>
            <a:pPr marL="0" indent="0">
              <a:lnSpc>
                <a:spcPct val="112000"/>
              </a:lnSpc>
              <a:buNone/>
            </a:pPr>
            <a:r>
              <a:rPr lang="en-US" sz="1350" dirty="0">
                <a:solidFill>
                  <a:srgbClr val="3A3F55"/>
                </a:solidFill>
                <a:latin typeface="Calibri" pitchFamily="34" charset="0"/>
                <a:ea typeface="Calibri" pitchFamily="34" charset="-122"/>
                <a:cs typeface="Calibri" pitchFamily="34" charset="-120"/>
              </a:rPr>
              <a:t>Namuna (sample), instrumentlar va tahlil usullari dalil mezonlariga mos ravishda belgilanadi</a:t>
            </a:r>
            <a:endParaRPr lang="en-US" sz="1350" dirty="0"/>
          </a:p>
        </p:txBody>
      </p:sp>
      <p:sp>
        <p:nvSpPr>
          <p:cNvPr id="10" name="Shape 8"/>
          <p:cNvSpPr/>
          <p:nvPr/>
        </p:nvSpPr>
        <p:spPr>
          <a:xfrm>
            <a:off x="822960" y="4626864"/>
            <a:ext cx="109728" cy="109728"/>
          </a:xfrm>
          <a:prstGeom prst="ellipse">
            <a:avLst/>
          </a:prstGeom>
          <a:solidFill>
            <a:srgbClr val="C9A227"/>
          </a:solidFill>
          <a:ln/>
        </p:spPr>
      </p:sp>
      <p:sp>
        <p:nvSpPr>
          <p:cNvPr id="11" name="Text 9"/>
          <p:cNvSpPr txBox="1"/>
          <p:nvPr/>
        </p:nvSpPr>
        <p:spPr>
          <a:xfrm>
            <a:off x="1078992" y="4480560"/>
            <a:ext cx="5669280" cy="868680"/>
          </a:xfrm>
          <a:prstGeom prst="rect">
            <a:avLst/>
          </a:prstGeom>
          <a:noFill/>
          <a:ln/>
        </p:spPr>
        <p:txBody>
          <a:bodyPr wrap="square" lIns="0" tIns="0" rIns="0" bIns="0" rtlCol="0" anchor="ctr"/>
          <a:lstStyle/>
          <a:p>
            <a:pPr marL="0" indent="0">
              <a:lnSpc>
                <a:spcPct val="112000"/>
              </a:lnSpc>
              <a:buNone/>
            </a:pPr>
            <a:r>
              <a:rPr lang="en-US" sz="1350" dirty="0">
                <a:solidFill>
                  <a:srgbClr val="3A3F55"/>
                </a:solidFill>
                <a:latin typeface="Calibri" pitchFamily="34" charset="0"/>
                <a:ea typeface="Calibri" pitchFamily="34" charset="-122"/>
                <a:cs typeface="Calibri" pitchFamily="34" charset="-120"/>
              </a:rPr>
              <a:t>Adabiyotlar sharhi endi maqsadli — faqat tanlangan gipoteza va dalilga aloqador manbalar o‘rganiladi</a:t>
            </a:r>
            <a:endParaRPr lang="en-US" sz="1350" dirty="0"/>
          </a:p>
        </p:txBody>
      </p:sp>
      <p:sp>
        <p:nvSpPr>
          <p:cNvPr id="12" name="Shape 10"/>
          <p:cNvSpPr/>
          <p:nvPr/>
        </p:nvSpPr>
        <p:spPr>
          <a:xfrm>
            <a:off x="7178040" y="1783080"/>
            <a:ext cx="4462272" cy="4114800"/>
          </a:xfrm>
          <a:prstGeom prst="roundRect">
            <a:avLst>
              <a:gd name="adj" fmla="val 1778"/>
            </a:avLst>
          </a:prstGeom>
          <a:solidFill>
            <a:srgbClr val="EEF1FA"/>
          </a:solidFill>
          <a:ln/>
        </p:spPr>
      </p:sp>
      <p:sp>
        <p:nvSpPr>
          <p:cNvPr id="13" name="Text 11"/>
          <p:cNvSpPr txBox="1"/>
          <p:nvPr/>
        </p:nvSpPr>
        <p:spPr>
          <a:xfrm>
            <a:off x="7406640" y="1965960"/>
            <a:ext cx="4023360" cy="274320"/>
          </a:xfrm>
          <a:prstGeom prst="rect">
            <a:avLst/>
          </a:prstGeom>
          <a:noFill/>
          <a:ln/>
        </p:spPr>
        <p:txBody>
          <a:bodyPr wrap="square" lIns="0" tIns="0" rIns="0" bIns="0" rtlCol="0" anchor="ctr"/>
          <a:lstStyle/>
          <a:p>
            <a:pPr marL="0" indent="0">
              <a:buNone/>
            </a:pPr>
            <a:r>
              <a:rPr lang="en-US" sz="1100" b="1" kern="0" spc="100" dirty="0">
                <a:solidFill>
                  <a:srgbClr val="C9A227"/>
                </a:solidFill>
                <a:latin typeface="Calibri" pitchFamily="34" charset="0"/>
                <a:ea typeface="Calibri" pitchFamily="34" charset="-122"/>
                <a:cs typeface="Calibri" pitchFamily="34" charset="-120"/>
              </a:rPr>
              <a:t>REAL MISOL</a:t>
            </a:r>
            <a:endParaRPr lang="en-US" sz="1100" dirty="0"/>
          </a:p>
        </p:txBody>
      </p:sp>
      <p:sp>
        <p:nvSpPr>
          <p:cNvPr id="14" name="Text 12"/>
          <p:cNvSpPr txBox="1"/>
          <p:nvPr/>
        </p:nvSpPr>
        <p:spPr>
          <a:xfrm>
            <a:off x="7406640" y="2286000"/>
            <a:ext cx="4023360" cy="1005840"/>
          </a:xfrm>
          <a:prstGeom prst="rect">
            <a:avLst/>
          </a:prstGeom>
          <a:noFill/>
          <a:ln/>
        </p:spPr>
        <p:txBody>
          <a:bodyPr wrap="square" lIns="0" tIns="0" rIns="0" bIns="0" rtlCol="0" anchor="ctr"/>
          <a:lstStyle/>
          <a:p>
            <a:pPr marL="0" indent="0">
              <a:lnSpc>
                <a:spcPct val="115000"/>
              </a:lnSpc>
              <a:buNone/>
            </a:pPr>
            <a:r>
              <a:rPr lang="en-US" sz="1300" dirty="0">
                <a:solidFill>
                  <a:srgbClr val="1E2761"/>
                </a:solidFill>
                <a:latin typeface="Calibri" pitchFamily="34" charset="0"/>
                <a:ea typeface="Calibri" pitchFamily="34" charset="-122"/>
                <a:cs typeface="Calibri" pitchFamily="34" charset="-120"/>
              </a:rPr>
              <a:t>2-bosqichda statistik dalil (p-value, regressiya) talab qilingan bo‘lsa — metodologiya o‘z-o‘zidan aniqlanadi:</a:t>
            </a:r>
            <a:endParaRPr lang="en-US" sz="1300" dirty="0"/>
          </a:p>
        </p:txBody>
      </p:sp>
      <p:sp>
        <p:nvSpPr>
          <p:cNvPr id="15" name="Text 13"/>
          <p:cNvSpPr txBox="1"/>
          <p:nvPr/>
        </p:nvSpPr>
        <p:spPr>
          <a:xfrm>
            <a:off x="7406640" y="3429000"/>
            <a:ext cx="4023360" cy="457200"/>
          </a:xfrm>
          <a:prstGeom prst="rect">
            <a:avLst/>
          </a:prstGeom>
          <a:noFill/>
          <a:ln/>
        </p:spPr>
        <p:txBody>
          <a:bodyPr wrap="square" lIns="0" tIns="0" rIns="0" bIns="0" rtlCol="0" anchor="ctr"/>
          <a:lstStyle/>
          <a:p>
            <a:pPr marL="0" indent="0">
              <a:buNone/>
            </a:pPr>
            <a:r>
              <a:rPr lang="en-US" sz="1250" dirty="0">
                <a:solidFill>
                  <a:srgbClr val="3A3F55"/>
                </a:solidFill>
                <a:latin typeface="Calibri" pitchFamily="34" charset="0"/>
                <a:ea typeface="Calibri" pitchFamily="34" charset="-122"/>
                <a:cs typeface="Calibri" pitchFamily="34" charset="-120"/>
              </a:rPr>
              <a:t>→ So‘rovnoma (survey) dizayni</a:t>
            </a:r>
            <a:endParaRPr lang="en-US" sz="1250" dirty="0"/>
          </a:p>
        </p:txBody>
      </p:sp>
      <p:sp>
        <p:nvSpPr>
          <p:cNvPr id="16" name="Text 14"/>
          <p:cNvSpPr txBox="1"/>
          <p:nvPr/>
        </p:nvSpPr>
        <p:spPr>
          <a:xfrm>
            <a:off x="7406640" y="3931920"/>
            <a:ext cx="4023360" cy="457200"/>
          </a:xfrm>
          <a:prstGeom prst="rect">
            <a:avLst/>
          </a:prstGeom>
          <a:noFill/>
          <a:ln/>
        </p:spPr>
        <p:txBody>
          <a:bodyPr wrap="square" lIns="0" tIns="0" rIns="0" bIns="0" rtlCol="0" anchor="ctr"/>
          <a:lstStyle/>
          <a:p>
            <a:pPr marL="0" indent="0">
              <a:buNone/>
            </a:pPr>
            <a:r>
              <a:rPr lang="en-US" sz="1250" dirty="0">
                <a:solidFill>
                  <a:srgbClr val="3A3F55"/>
                </a:solidFill>
                <a:latin typeface="Calibri" pitchFamily="34" charset="0"/>
                <a:ea typeface="Calibri" pitchFamily="34" charset="-122"/>
                <a:cs typeface="Calibri" pitchFamily="34" charset="-120"/>
              </a:rPr>
              <a:t>→ Namuna hajmini statistik hisoblash</a:t>
            </a:r>
            <a:endParaRPr lang="en-US" sz="1250" dirty="0"/>
          </a:p>
        </p:txBody>
      </p:sp>
      <p:sp>
        <p:nvSpPr>
          <p:cNvPr id="17" name="Text 15"/>
          <p:cNvSpPr txBox="1"/>
          <p:nvPr/>
        </p:nvSpPr>
        <p:spPr>
          <a:xfrm>
            <a:off x="7406640" y="4434840"/>
            <a:ext cx="4023360" cy="457200"/>
          </a:xfrm>
          <a:prstGeom prst="rect">
            <a:avLst/>
          </a:prstGeom>
          <a:noFill/>
          <a:ln/>
        </p:spPr>
        <p:txBody>
          <a:bodyPr wrap="square" lIns="0" tIns="0" rIns="0" bIns="0" rtlCol="0" anchor="ctr"/>
          <a:lstStyle/>
          <a:p>
            <a:pPr marL="0" indent="0">
              <a:buNone/>
            </a:pPr>
            <a:r>
              <a:rPr lang="en-US" sz="1250" dirty="0">
                <a:solidFill>
                  <a:srgbClr val="3A3F55"/>
                </a:solidFill>
                <a:latin typeface="Calibri" pitchFamily="34" charset="0"/>
                <a:ea typeface="Calibri" pitchFamily="34" charset="-122"/>
                <a:cs typeface="Calibri" pitchFamily="34" charset="-120"/>
              </a:rPr>
              <a:t>→ Regressiya / SEM tahlili</a:t>
            </a:r>
            <a:endParaRPr lang="en-US" sz="1250" dirty="0"/>
          </a:p>
        </p:txBody>
      </p:sp>
      <p:sp>
        <p:nvSpPr>
          <p:cNvPr id="19" name="Text 17"/>
          <p:cNvSpPr txBox="1"/>
          <p:nvPr/>
        </p:nvSpPr>
        <p:spPr>
          <a:xfrm>
            <a:off x="11274552" y="6473952"/>
            <a:ext cx="457200" cy="274320"/>
          </a:xfrm>
          <a:prstGeom prst="rect">
            <a:avLst/>
          </a:prstGeom>
          <a:noFill/>
          <a:ln/>
        </p:spPr>
        <p:txBody>
          <a:bodyPr wrap="square" lIns="0" tIns="0" rIns="0" bIns="0" rtlCol="0" anchor="ctr"/>
          <a:lstStyle/>
          <a:p>
            <a:pPr marL="0" indent="0" algn="r">
              <a:buNone/>
            </a:pPr>
            <a:r>
              <a:rPr lang="en-US" sz="1000" dirty="0">
                <a:solidFill>
                  <a:srgbClr val="8A90A8"/>
                </a:solidFill>
                <a:latin typeface="Calibri" pitchFamily="34" charset="0"/>
                <a:ea typeface="Calibri" pitchFamily="34" charset="-122"/>
                <a:cs typeface="Calibri"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8FC"/>
        </a:solidFill>
        <a:effectLst/>
      </p:bgPr>
    </p:bg>
    <p:spTree>
      <p:nvGrpSpPr>
        <p:cNvPr id="1" name=""/>
        <p:cNvGrpSpPr/>
        <p:nvPr/>
      </p:nvGrpSpPr>
      <p:grpSpPr>
        <a:xfrm>
          <a:off x="0" y="0"/>
          <a:ext cx="0" cy="0"/>
          <a:chOff x="0" y="0"/>
          <a:chExt cx="0" cy="0"/>
        </a:xfrm>
      </p:grpSpPr>
      <p:sp>
        <p:nvSpPr>
          <p:cNvPr id="3" name="Text 1"/>
          <p:cNvSpPr txBox="1"/>
          <p:nvPr/>
        </p:nvSpPr>
        <p:spPr>
          <a:xfrm>
            <a:off x="548640" y="685800"/>
            <a:ext cx="11064240" cy="868680"/>
          </a:xfrm>
          <a:prstGeom prst="rect">
            <a:avLst/>
          </a:prstGeom>
          <a:noFill/>
          <a:ln/>
        </p:spPr>
        <p:txBody>
          <a:bodyPr wrap="square" lIns="0" tIns="0" rIns="0" bIns="0" rtlCol="0" anchor="ctr"/>
          <a:lstStyle/>
          <a:p>
            <a:pPr marL="0" indent="0">
              <a:buNone/>
            </a:pPr>
            <a:r>
              <a:rPr lang="en-US" sz="2800" b="1" dirty="0" err="1" smtClean="0">
                <a:solidFill>
                  <a:srgbClr val="1E2761"/>
                </a:solidFill>
                <a:latin typeface="Cambria" pitchFamily="34" charset="0"/>
                <a:ea typeface="Cambria" pitchFamily="34" charset="-122"/>
                <a:cs typeface="Cambria" pitchFamily="34" charset="-120"/>
              </a:rPr>
              <a:t>Metodologiyani</a:t>
            </a:r>
            <a:r>
              <a:rPr lang="en-US" sz="2800" b="1" dirty="0" smtClean="0">
                <a:solidFill>
                  <a:srgbClr val="1E2761"/>
                </a:solidFill>
                <a:latin typeface="Cambria" pitchFamily="34" charset="0"/>
                <a:ea typeface="Cambria" pitchFamily="34" charset="-122"/>
                <a:cs typeface="Cambria" pitchFamily="34" charset="-120"/>
              </a:rPr>
              <a:t> </a:t>
            </a:r>
            <a:r>
              <a:rPr lang="en-US" sz="2800" b="1" dirty="0" err="1" smtClean="0">
                <a:solidFill>
                  <a:srgbClr val="1E2761"/>
                </a:solidFill>
                <a:latin typeface="Cambria" pitchFamily="34" charset="0"/>
                <a:ea typeface="Cambria" pitchFamily="34" charset="-122"/>
                <a:cs typeface="Cambria" pitchFamily="34" charset="-120"/>
              </a:rPr>
              <a:t>natijaga</a:t>
            </a:r>
            <a:r>
              <a:rPr lang="en-US" sz="2800" b="1" dirty="0" smtClean="0">
                <a:solidFill>
                  <a:srgbClr val="1E2761"/>
                </a:solidFill>
                <a:latin typeface="Cambria" pitchFamily="34" charset="0"/>
                <a:ea typeface="Cambria" pitchFamily="34" charset="-122"/>
                <a:cs typeface="Cambria" pitchFamily="34" charset="-120"/>
              </a:rPr>
              <a:t> </a:t>
            </a:r>
            <a:r>
              <a:rPr lang="en-US" sz="2800" b="1" dirty="0" err="1" smtClean="0">
                <a:solidFill>
                  <a:srgbClr val="1E2761"/>
                </a:solidFill>
                <a:latin typeface="Cambria" pitchFamily="34" charset="0"/>
                <a:ea typeface="Cambria" pitchFamily="34" charset="-122"/>
                <a:cs typeface="Cambria" pitchFamily="34" charset="-120"/>
              </a:rPr>
              <a:t>qarab</a:t>
            </a:r>
            <a:r>
              <a:rPr lang="en-US" sz="2800" b="1" dirty="0" smtClean="0">
                <a:solidFill>
                  <a:srgbClr val="1E2761"/>
                </a:solidFill>
                <a:latin typeface="Cambria" pitchFamily="34" charset="0"/>
                <a:ea typeface="Cambria" pitchFamily="34" charset="-122"/>
                <a:cs typeface="Cambria" pitchFamily="34" charset="-120"/>
              </a:rPr>
              <a:t> </a:t>
            </a:r>
            <a:r>
              <a:rPr lang="en-US" sz="2800" b="1" dirty="0" err="1" smtClean="0">
                <a:solidFill>
                  <a:srgbClr val="1E2761"/>
                </a:solidFill>
                <a:latin typeface="Cambria" pitchFamily="34" charset="0"/>
                <a:ea typeface="Cambria" pitchFamily="34" charset="-122"/>
                <a:cs typeface="Cambria" pitchFamily="34" charset="-120"/>
              </a:rPr>
              <a:t>tanlash</a:t>
            </a:r>
            <a:endParaRPr lang="en-US" sz="2800" dirty="0"/>
          </a:p>
        </p:txBody>
      </p:sp>
      <p:sp>
        <p:nvSpPr>
          <p:cNvPr id="4" name="Shape 2"/>
          <p:cNvSpPr/>
          <p:nvPr/>
        </p:nvSpPr>
        <p:spPr>
          <a:xfrm>
            <a:off x="548640" y="1828800"/>
            <a:ext cx="11091672" cy="4114800"/>
          </a:xfrm>
          <a:prstGeom prst="roundRect">
            <a:avLst>
              <a:gd name="adj" fmla="val 1778"/>
            </a:avLst>
          </a:prstGeom>
          <a:solidFill>
            <a:srgbClr val="1E2761"/>
          </a:solidFill>
          <a:ln/>
        </p:spPr>
      </p:sp>
      <p:sp>
        <p:nvSpPr>
          <p:cNvPr id="5" name="Text 3"/>
          <p:cNvSpPr txBox="1"/>
          <p:nvPr/>
        </p:nvSpPr>
        <p:spPr>
          <a:xfrm>
            <a:off x="868680" y="2103120"/>
            <a:ext cx="5486400" cy="365760"/>
          </a:xfrm>
          <a:prstGeom prst="rect">
            <a:avLst/>
          </a:prstGeom>
          <a:noFill/>
          <a:ln/>
        </p:spPr>
        <p:txBody>
          <a:bodyPr wrap="square" lIns="0" tIns="0" rIns="0" bIns="0" rtlCol="0" anchor="ctr"/>
          <a:lstStyle/>
          <a:p>
            <a:pPr marL="0" indent="0">
              <a:buNone/>
            </a:pPr>
            <a:r>
              <a:rPr lang="en-US" sz="1300" b="1" kern="0" spc="100" dirty="0" smtClean="0">
                <a:solidFill>
                  <a:srgbClr val="C9A227"/>
                </a:solidFill>
                <a:latin typeface="Calibri" pitchFamily="34" charset="0"/>
                <a:ea typeface="Calibri" pitchFamily="34" charset="-122"/>
                <a:cs typeface="Calibri" pitchFamily="34" charset="-120"/>
              </a:rPr>
              <a:t>3 </a:t>
            </a:r>
            <a:r>
              <a:rPr lang="en-US" sz="1300" b="1" kern="0" spc="100" dirty="0">
                <a:solidFill>
                  <a:srgbClr val="C9A227"/>
                </a:solidFill>
                <a:latin typeface="Calibri" pitchFamily="34" charset="0"/>
                <a:ea typeface="Calibri" pitchFamily="34" charset="-122"/>
                <a:cs typeface="Calibri" pitchFamily="34" charset="-120"/>
              </a:rPr>
              <a:t>daqiqalik yakka mashq</a:t>
            </a:r>
            <a:endParaRPr lang="en-US" sz="1300" dirty="0"/>
          </a:p>
        </p:txBody>
      </p:sp>
      <p:sp>
        <p:nvSpPr>
          <p:cNvPr id="6" name="Text 4"/>
          <p:cNvSpPr txBox="1"/>
          <p:nvPr/>
        </p:nvSpPr>
        <p:spPr>
          <a:xfrm>
            <a:off x="868680" y="2606040"/>
            <a:ext cx="10058400" cy="411480"/>
          </a:xfrm>
          <a:prstGeom prst="rect">
            <a:avLst/>
          </a:prstGeom>
          <a:noFill/>
          <a:ln/>
        </p:spPr>
        <p:txBody>
          <a:bodyPr wrap="square" lIns="0" tIns="0" rIns="0" bIns="0" rtlCol="0" anchor="ctr"/>
          <a:lstStyle/>
          <a:p>
            <a:pPr marL="0" indent="0">
              <a:buNone/>
            </a:pPr>
            <a:r>
              <a:rPr lang="en-US" sz="1400" dirty="0">
                <a:solidFill>
                  <a:srgbClr val="CADCFC"/>
                </a:solidFill>
                <a:latin typeface="Calibri" pitchFamily="34" charset="0"/>
                <a:ea typeface="Calibri" pitchFamily="34" charset="-122"/>
                <a:cs typeface="Calibri" pitchFamily="34" charset="-120"/>
              </a:rPr>
              <a:t>1- va 2-bosqichdagi javoblaringizga tayanib javob bering:</a:t>
            </a:r>
            <a:endParaRPr lang="en-US" sz="1400" dirty="0"/>
          </a:p>
        </p:txBody>
      </p:sp>
      <p:sp>
        <p:nvSpPr>
          <p:cNvPr id="7" name="Shape 5"/>
          <p:cNvSpPr/>
          <p:nvPr/>
        </p:nvSpPr>
        <p:spPr>
          <a:xfrm>
            <a:off x="868680" y="3108960"/>
            <a:ext cx="10332720" cy="1234440"/>
          </a:xfrm>
          <a:prstGeom prst="roundRect">
            <a:avLst>
              <a:gd name="adj" fmla="val 4444"/>
            </a:avLst>
          </a:prstGeom>
          <a:solidFill>
            <a:srgbClr val="141B4D"/>
          </a:solidFill>
          <a:ln/>
        </p:spPr>
      </p:sp>
      <p:sp>
        <p:nvSpPr>
          <p:cNvPr id="8" name="Text 6"/>
          <p:cNvSpPr txBox="1"/>
          <p:nvPr/>
        </p:nvSpPr>
        <p:spPr>
          <a:xfrm>
            <a:off x="1143000" y="3108960"/>
            <a:ext cx="9784080" cy="1234440"/>
          </a:xfrm>
          <a:prstGeom prst="rect">
            <a:avLst/>
          </a:prstGeom>
          <a:noFill/>
          <a:ln/>
        </p:spPr>
        <p:txBody>
          <a:bodyPr wrap="square" lIns="0" tIns="0" rIns="0" bIns="0" rtlCol="0" anchor="ctr"/>
          <a:lstStyle/>
          <a:p>
            <a:pPr marL="0" indent="0">
              <a:lnSpc>
                <a:spcPct val="120000"/>
              </a:lnSpc>
              <a:buNone/>
            </a:pPr>
            <a:r>
              <a:rPr lang="en-US" sz="1500" i="1" dirty="0">
                <a:solidFill>
                  <a:srgbClr val="FFFFFF"/>
                </a:solidFill>
                <a:latin typeface="Calibri" pitchFamily="34" charset="0"/>
                <a:ea typeface="Calibri" pitchFamily="34" charset="-122"/>
                <a:cs typeface="Calibri" pitchFamily="34" charset="-120"/>
              </a:rPr>
              <a:t>“Qaysi metodologiya (sifat / miqdor / aralash) belgilagan dalil talablarimga eng mos keladi va nima uchun?”</a:t>
            </a:r>
            <a:endParaRPr lang="en-US" sz="1500" dirty="0"/>
          </a:p>
        </p:txBody>
      </p:sp>
      <p:sp>
        <p:nvSpPr>
          <p:cNvPr id="9" name="Text 7"/>
          <p:cNvSpPr txBox="1"/>
          <p:nvPr/>
        </p:nvSpPr>
        <p:spPr>
          <a:xfrm>
            <a:off x="868680" y="4572000"/>
            <a:ext cx="10332720" cy="548640"/>
          </a:xfrm>
          <a:prstGeom prst="rect">
            <a:avLst/>
          </a:prstGeom>
          <a:noFill/>
          <a:ln/>
        </p:spPr>
        <p:txBody>
          <a:bodyPr wrap="square" lIns="0" tIns="0" rIns="0" bIns="0" rtlCol="0" anchor="ctr"/>
          <a:lstStyle/>
          <a:p>
            <a:pPr marL="0" indent="0">
              <a:buNone/>
            </a:pPr>
            <a:r>
              <a:rPr lang="en-US" sz="1250" i="1" dirty="0">
                <a:solidFill>
                  <a:srgbClr val="C9A227"/>
                </a:solidFill>
                <a:latin typeface="Calibri" pitchFamily="34" charset="0"/>
                <a:ea typeface="Calibri" pitchFamily="34" charset="-122"/>
                <a:cs typeface="Calibri" pitchFamily="34" charset="-120"/>
              </a:rPr>
              <a:t>Diqqat: agar javobingiz “chunki men shu metodni bilaman” bo‘lsa — bu Backward Design emas, an’anaviy tuzoqqa qaytishdir.</a:t>
            </a:r>
            <a:endParaRPr lang="en-US" sz="1250" dirty="0"/>
          </a:p>
        </p:txBody>
      </p:sp>
      <p:sp>
        <p:nvSpPr>
          <p:cNvPr id="10" name="Text 8"/>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1000" dirty="0">
                <a:solidFill>
                  <a:srgbClr val="8A90A8"/>
                </a:solidFill>
                <a:latin typeface="Calibri" pitchFamily="34" charset="0"/>
                <a:ea typeface="Calibri" pitchFamily="34" charset="-122"/>
                <a:cs typeface="Calibri" pitchFamily="34" charset="-120"/>
              </a:rPr>
              <a:t>3-bosqich · Amaliyot</a:t>
            </a:r>
            <a:endParaRPr lang="en-US" sz="1000" dirty="0"/>
          </a:p>
        </p:txBody>
      </p:sp>
      <p:sp>
        <p:nvSpPr>
          <p:cNvPr id="11" name="Text 9"/>
          <p:cNvSpPr txBox="1"/>
          <p:nvPr/>
        </p:nvSpPr>
        <p:spPr>
          <a:xfrm>
            <a:off x="11274552" y="6473952"/>
            <a:ext cx="457200" cy="274320"/>
          </a:xfrm>
          <a:prstGeom prst="rect">
            <a:avLst/>
          </a:prstGeom>
          <a:noFill/>
          <a:ln/>
        </p:spPr>
        <p:txBody>
          <a:bodyPr wrap="square" lIns="0" tIns="0" rIns="0" bIns="0" rtlCol="0" anchor="ctr"/>
          <a:lstStyle/>
          <a:p>
            <a:pPr marL="0" indent="0" algn="r">
              <a:buNone/>
            </a:pPr>
            <a:r>
              <a:rPr lang="en-US" sz="1000" dirty="0">
                <a:solidFill>
                  <a:srgbClr val="8A90A8"/>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8FC"/>
        </a:solidFill>
        <a:effectLst/>
      </p:bgPr>
    </p:bg>
    <p:spTree>
      <p:nvGrpSpPr>
        <p:cNvPr id="1" name=""/>
        <p:cNvGrpSpPr/>
        <p:nvPr/>
      </p:nvGrpSpPr>
      <p:grpSpPr>
        <a:xfrm>
          <a:off x="0" y="0"/>
          <a:ext cx="0" cy="0"/>
          <a:chOff x="0" y="0"/>
          <a:chExt cx="0" cy="0"/>
        </a:xfrm>
      </p:grpSpPr>
      <p:sp>
        <p:nvSpPr>
          <p:cNvPr id="3" name="Text 1"/>
          <p:cNvSpPr txBox="1"/>
          <p:nvPr/>
        </p:nvSpPr>
        <p:spPr>
          <a:xfrm>
            <a:off x="548640" y="685800"/>
            <a:ext cx="11064240" cy="868680"/>
          </a:xfrm>
          <a:prstGeom prst="rect">
            <a:avLst/>
          </a:prstGeom>
          <a:noFill/>
          <a:ln/>
        </p:spPr>
        <p:txBody>
          <a:bodyPr wrap="square" lIns="0" tIns="0" rIns="0" bIns="0" rtlCol="0" anchor="ctr"/>
          <a:lstStyle/>
          <a:p>
            <a:pPr marL="0" indent="0">
              <a:buNone/>
            </a:pPr>
            <a:r>
              <a:rPr lang="en-US" sz="2800" b="1" dirty="0">
                <a:solidFill>
                  <a:srgbClr val="1E2761"/>
                </a:solidFill>
                <a:latin typeface="Cambria" pitchFamily="34" charset="0"/>
                <a:ea typeface="Cambria" pitchFamily="34" charset="-122"/>
                <a:cs typeface="Cambria" pitchFamily="34" charset="-120"/>
              </a:rPr>
              <a:t>Taqqoslama tahlil: an’anaviy vs Backward Design</a:t>
            </a:r>
            <a:endParaRPr lang="en-US" sz="2800" dirty="0"/>
          </a:p>
        </p:txBody>
      </p:sp>
      <p:graphicFrame>
        <p:nvGraphicFramePr>
          <p:cNvPr id="12" name="Table 0"/>
          <p:cNvGraphicFramePr>
            <a:graphicFrameLocks noGrp="1"/>
          </p:cNvGraphicFramePr>
          <p:nvPr>
            <p:extLst>
              <p:ext uri="{D42A27DB-BD31-4B8C-83A1-F6EECF244321}">
                <p14:modId xmlns:p14="http://schemas.microsoft.com/office/powerpoint/2010/main" val="1168341819"/>
              </p:ext>
            </p:extLst>
          </p:nvPr>
        </p:nvGraphicFramePr>
        <p:xfrm>
          <a:off x="548640" y="1783080"/>
          <a:ext cx="11091672" cy="4160520"/>
        </p:xfrm>
        <a:graphic>
          <a:graphicData uri="http://schemas.openxmlformats.org/drawingml/2006/table">
            <a:tbl>
              <a:tblPr/>
              <a:tblGrid>
                <a:gridCol w="27432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gridCol w="4233672">
                  <a:extLst>
                    <a:ext uri="{9D8B030D-6E8A-4147-A177-3AD203B41FA5}">
                      <a16:colId xmlns:a16="http://schemas.microsoft.com/office/drawing/2014/main" val="20002"/>
                    </a:ext>
                  </a:extLst>
                </a:gridCol>
              </a:tblGrid>
              <a:tr h="594360">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Mezon</a:t>
                      </a:r>
                      <a:endParaRPr lang="en-US" sz="125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1E276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An’anaviy yondashuv</a:t>
                      </a:r>
                      <a:endParaRPr lang="en-US" sz="125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1E2761"/>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Backward Design yondashuvi</a:t>
                      </a:r>
                      <a:endParaRPr lang="en-US" sz="125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1E2761"/>
                    </a:solidFill>
                  </a:tcPr>
                </a:tc>
                <a:extLst>
                  <a:ext uri="{0D108BD9-81ED-4DB2-BD59-A6C34878D82A}">
                    <a16:rowId xmlns:a16="http://schemas.microsoft.com/office/drawing/2014/main" val="10000"/>
                  </a:ext>
                </a:extLst>
              </a:tr>
              <a:tr h="594360">
                <a:tc>
                  <a:txBody>
                    <a:bodyPr/>
                    <a:lstStyle/>
                    <a:p>
                      <a:pPr marL="0" indent="0">
                        <a:buNone/>
                      </a:pPr>
                      <a:r>
                        <a:rPr lang="en-US" sz="1250" b="1" dirty="0">
                          <a:solidFill>
                            <a:srgbClr val="1E2761"/>
                          </a:solidFill>
                          <a:latin typeface="Calibri" pitchFamily="34" charset="0"/>
                          <a:ea typeface="Calibri" pitchFamily="34" charset="-122"/>
                          <a:cs typeface="Calibri" pitchFamily="34" charset="-120"/>
                        </a:rPr>
                        <a:t>Boshlang‘ich nuqta</a:t>
                      </a:r>
                      <a:endParaRPr lang="en-US" sz="125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FFFFFF"/>
                    </a:solidFill>
                  </a:tcPr>
                </a:tc>
                <a:tc>
                  <a:txBody>
                    <a:bodyPr/>
                    <a:lstStyle/>
                    <a:p>
                      <a:pPr marL="0" indent="0">
                        <a:buNone/>
                      </a:pPr>
                      <a:r>
                        <a:rPr lang="en-US" sz="1250" dirty="0">
                          <a:solidFill>
                            <a:srgbClr val="3A3F55"/>
                          </a:solidFill>
                          <a:latin typeface="Calibri" pitchFamily="34" charset="0"/>
                          <a:ea typeface="Calibri" pitchFamily="34" charset="-122"/>
                          <a:cs typeface="Calibri" pitchFamily="34" charset="-120"/>
                        </a:rPr>
                        <a:t>Adabiyotlar sharhi</a:t>
                      </a:r>
                      <a:endParaRPr lang="en-US" sz="125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FFFFFF"/>
                    </a:solidFill>
                  </a:tcPr>
                </a:tc>
                <a:tc>
                  <a:txBody>
                    <a:bodyPr/>
                    <a:lstStyle/>
                    <a:p>
                      <a:pPr marL="0" indent="0">
                        <a:buNone/>
                      </a:pPr>
                      <a:r>
                        <a:rPr lang="en-US" sz="1250" dirty="0">
                          <a:solidFill>
                            <a:srgbClr val="1F5C3E"/>
                          </a:solidFill>
                          <a:latin typeface="Calibri" pitchFamily="34" charset="0"/>
                          <a:ea typeface="Calibri" pitchFamily="34" charset="-122"/>
                          <a:cs typeface="Calibri" pitchFamily="34" charset="-120"/>
                        </a:rPr>
                        <a:t>Yakuniy </a:t>
                      </a:r>
                      <a:r>
                        <a:rPr lang="en-US" sz="1250" dirty="0" err="1">
                          <a:solidFill>
                            <a:srgbClr val="1F5C3E"/>
                          </a:solidFill>
                          <a:latin typeface="Calibri" pitchFamily="34" charset="0"/>
                          <a:ea typeface="Calibri" pitchFamily="34" charset="-122"/>
                          <a:cs typeface="Calibri" pitchFamily="34" charset="-120"/>
                        </a:rPr>
                        <a:t>ilmiy</a:t>
                      </a:r>
                      <a:r>
                        <a:rPr lang="en-US" sz="1250" dirty="0">
                          <a:solidFill>
                            <a:srgbClr val="1F5C3E"/>
                          </a:solidFill>
                          <a:latin typeface="Calibri" pitchFamily="34" charset="0"/>
                          <a:ea typeface="Calibri" pitchFamily="34" charset="-122"/>
                          <a:cs typeface="Calibri" pitchFamily="34" charset="-120"/>
                        </a:rPr>
                        <a:t> </a:t>
                      </a:r>
                      <a:r>
                        <a:rPr lang="en-US" sz="1250" dirty="0" err="1" smtClean="0">
                          <a:solidFill>
                            <a:srgbClr val="1F5C3E"/>
                          </a:solidFill>
                          <a:latin typeface="Calibri" pitchFamily="34" charset="0"/>
                          <a:ea typeface="Calibri" pitchFamily="34" charset="-122"/>
                          <a:cs typeface="Calibri" pitchFamily="34" charset="-120"/>
                        </a:rPr>
                        <a:t>yangilik</a:t>
                      </a:r>
                      <a:r>
                        <a:rPr lang="en-US" sz="1250" dirty="0" smtClean="0">
                          <a:solidFill>
                            <a:srgbClr val="1F5C3E"/>
                          </a:solidFill>
                          <a:latin typeface="Calibri" pitchFamily="34" charset="0"/>
                          <a:ea typeface="Calibri" pitchFamily="34" charset="-122"/>
                          <a:cs typeface="Calibri" pitchFamily="34" charset="-120"/>
                        </a:rPr>
                        <a:t> </a:t>
                      </a:r>
                      <a:r>
                        <a:rPr lang="en-US" sz="1250" dirty="0">
                          <a:solidFill>
                            <a:srgbClr val="1F5C3E"/>
                          </a:solidFill>
                          <a:latin typeface="Calibri" pitchFamily="34" charset="0"/>
                          <a:ea typeface="Calibri" pitchFamily="34" charset="-122"/>
                          <a:cs typeface="Calibri" pitchFamily="34" charset="-120"/>
                        </a:rPr>
                        <a:t>(contribution)</a:t>
                      </a:r>
                      <a:endParaRPr lang="en-US" sz="125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94360">
                <a:tc>
                  <a:txBody>
                    <a:bodyPr/>
                    <a:lstStyle/>
                    <a:p>
                      <a:pPr marL="0" indent="0">
                        <a:buNone/>
                      </a:pPr>
                      <a:r>
                        <a:rPr lang="en-US" sz="1250" b="1" dirty="0">
                          <a:solidFill>
                            <a:srgbClr val="1E2761"/>
                          </a:solidFill>
                          <a:latin typeface="Calibri" pitchFamily="34" charset="0"/>
                          <a:ea typeface="Calibri" pitchFamily="34" charset="-122"/>
                          <a:cs typeface="Calibri" pitchFamily="34" charset="-120"/>
                        </a:rPr>
                        <a:t>Tadqiqot savoli</a:t>
                      </a:r>
                      <a:endParaRPr lang="en-US" sz="125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EEF1FA"/>
                    </a:solidFill>
                  </a:tcPr>
                </a:tc>
                <a:tc>
                  <a:txBody>
                    <a:bodyPr/>
                    <a:lstStyle/>
                    <a:p>
                      <a:pPr marL="0" indent="0">
                        <a:buNone/>
                      </a:pPr>
                      <a:r>
                        <a:rPr lang="en-US" sz="1250" dirty="0">
                          <a:solidFill>
                            <a:srgbClr val="3A3F55"/>
                          </a:solidFill>
                          <a:latin typeface="Calibri" pitchFamily="34" charset="0"/>
                          <a:ea typeface="Calibri" pitchFamily="34" charset="-122"/>
                          <a:cs typeface="Calibri" pitchFamily="34" charset="-120"/>
                        </a:rPr>
                        <a:t>Jarayonda, tasodifan shakllanadi</a:t>
                      </a:r>
                      <a:endParaRPr lang="en-US" sz="125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EEF1FA"/>
                    </a:solidFill>
                  </a:tcPr>
                </a:tc>
                <a:tc>
                  <a:txBody>
                    <a:bodyPr/>
                    <a:lstStyle/>
                    <a:p>
                      <a:pPr marL="0" indent="0">
                        <a:buNone/>
                      </a:pPr>
                      <a:r>
                        <a:rPr lang="en-US" sz="1250" dirty="0">
                          <a:solidFill>
                            <a:srgbClr val="1F5C3E"/>
                          </a:solidFill>
                          <a:latin typeface="Calibri" pitchFamily="34" charset="0"/>
                          <a:ea typeface="Calibri" pitchFamily="34" charset="-122"/>
                          <a:cs typeface="Calibri" pitchFamily="34" charset="-120"/>
                        </a:rPr>
                        <a:t>Oldindan aniq va tor belgilanadi</a:t>
                      </a:r>
                      <a:endParaRPr lang="en-US" sz="125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EEF1FA"/>
                    </a:solidFill>
                  </a:tcPr>
                </a:tc>
                <a:extLst>
                  <a:ext uri="{0D108BD9-81ED-4DB2-BD59-A6C34878D82A}">
                    <a16:rowId xmlns:a16="http://schemas.microsoft.com/office/drawing/2014/main" val="10002"/>
                  </a:ext>
                </a:extLst>
              </a:tr>
              <a:tr h="594360">
                <a:tc>
                  <a:txBody>
                    <a:bodyPr/>
                    <a:lstStyle/>
                    <a:p>
                      <a:pPr marL="0" indent="0">
                        <a:buNone/>
                      </a:pPr>
                      <a:r>
                        <a:rPr lang="en-US" sz="1250" b="1" dirty="0">
                          <a:solidFill>
                            <a:srgbClr val="1E2761"/>
                          </a:solidFill>
                          <a:latin typeface="Calibri" pitchFamily="34" charset="0"/>
                          <a:ea typeface="Calibri" pitchFamily="34" charset="-122"/>
                          <a:cs typeface="Calibri" pitchFamily="34" charset="-120"/>
                        </a:rPr>
                        <a:t>Metodologiya tanlovi</a:t>
                      </a:r>
                      <a:endParaRPr lang="en-US" sz="125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FFFFFF"/>
                    </a:solidFill>
                  </a:tcPr>
                </a:tc>
                <a:tc>
                  <a:txBody>
                    <a:bodyPr/>
                    <a:lstStyle/>
                    <a:p>
                      <a:pPr marL="0" indent="0">
                        <a:buNone/>
                      </a:pPr>
                      <a:r>
                        <a:rPr lang="en-US" sz="1250" dirty="0">
                          <a:solidFill>
                            <a:srgbClr val="3A3F55"/>
                          </a:solidFill>
                          <a:latin typeface="Calibri" pitchFamily="34" charset="0"/>
                          <a:ea typeface="Calibri" pitchFamily="34" charset="-122"/>
                          <a:cs typeface="Calibri" pitchFamily="34" charset="-120"/>
                        </a:rPr>
                        <a:t>“Qulay” yoki “tanish” metod</a:t>
                      </a:r>
                      <a:endParaRPr lang="en-US" sz="125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FFFFFF"/>
                    </a:solidFill>
                  </a:tcPr>
                </a:tc>
                <a:tc>
                  <a:txBody>
                    <a:bodyPr/>
                    <a:lstStyle/>
                    <a:p>
                      <a:pPr marL="0" indent="0">
                        <a:buNone/>
                      </a:pPr>
                      <a:r>
                        <a:rPr lang="en-US" sz="1250" dirty="0">
                          <a:solidFill>
                            <a:srgbClr val="1F5C3E"/>
                          </a:solidFill>
                          <a:latin typeface="Calibri" pitchFamily="34" charset="0"/>
                          <a:ea typeface="Calibri" pitchFamily="34" charset="-122"/>
                          <a:cs typeface="Calibri" pitchFamily="34" charset="-120"/>
                        </a:rPr>
                        <a:t>Dalil talabiga mos metod</a:t>
                      </a:r>
                      <a:endParaRPr lang="en-US" sz="125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94360">
                <a:tc>
                  <a:txBody>
                    <a:bodyPr/>
                    <a:lstStyle/>
                    <a:p>
                      <a:pPr marL="0" indent="0">
                        <a:buNone/>
                      </a:pPr>
                      <a:r>
                        <a:rPr lang="en-US" sz="1250" b="1" dirty="0">
                          <a:solidFill>
                            <a:srgbClr val="1E2761"/>
                          </a:solidFill>
                          <a:latin typeface="Calibri" pitchFamily="34" charset="0"/>
                          <a:ea typeface="Calibri" pitchFamily="34" charset="-122"/>
                          <a:cs typeface="Calibri" pitchFamily="34" charset="-120"/>
                        </a:rPr>
                        <a:t>Adabiyot bilan ishlash</a:t>
                      </a:r>
                      <a:endParaRPr lang="en-US" sz="125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EEF1FA"/>
                    </a:solidFill>
                  </a:tcPr>
                </a:tc>
                <a:tc>
                  <a:txBody>
                    <a:bodyPr/>
                    <a:lstStyle/>
                    <a:p>
                      <a:pPr marL="0" indent="0">
                        <a:buNone/>
                      </a:pPr>
                      <a:r>
                        <a:rPr lang="en-US" sz="1250" dirty="0">
                          <a:solidFill>
                            <a:srgbClr val="3A3F55"/>
                          </a:solidFill>
                          <a:latin typeface="Calibri" pitchFamily="34" charset="0"/>
                          <a:ea typeface="Calibri" pitchFamily="34" charset="-122"/>
                          <a:cs typeface="Calibri" pitchFamily="34" charset="-120"/>
                        </a:rPr>
                        <a:t>Keng, ammo fokussiz</a:t>
                      </a:r>
                      <a:endParaRPr lang="en-US" sz="125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EEF1FA"/>
                    </a:solidFill>
                  </a:tcPr>
                </a:tc>
                <a:tc>
                  <a:txBody>
                    <a:bodyPr/>
                    <a:lstStyle/>
                    <a:p>
                      <a:pPr marL="0" indent="0">
                        <a:buNone/>
                      </a:pPr>
                      <a:r>
                        <a:rPr lang="en-US" sz="1250" dirty="0">
                          <a:solidFill>
                            <a:srgbClr val="1F5C3E"/>
                          </a:solidFill>
                          <a:latin typeface="Calibri" pitchFamily="34" charset="0"/>
                          <a:ea typeface="Calibri" pitchFamily="34" charset="-122"/>
                          <a:cs typeface="Calibri" pitchFamily="34" charset="-120"/>
                        </a:rPr>
                        <a:t>Maqsadli va tejamkor</a:t>
                      </a:r>
                      <a:endParaRPr lang="en-US" sz="125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EEF1FA"/>
                    </a:solidFill>
                  </a:tcPr>
                </a:tc>
                <a:extLst>
                  <a:ext uri="{0D108BD9-81ED-4DB2-BD59-A6C34878D82A}">
                    <a16:rowId xmlns:a16="http://schemas.microsoft.com/office/drawing/2014/main" val="10004"/>
                  </a:ext>
                </a:extLst>
              </a:tr>
              <a:tr h="594360">
                <a:tc>
                  <a:txBody>
                    <a:bodyPr/>
                    <a:lstStyle/>
                    <a:p>
                      <a:pPr marL="0" indent="0">
                        <a:buNone/>
                      </a:pPr>
                      <a:r>
                        <a:rPr lang="en-US" sz="1250" b="1" dirty="0">
                          <a:solidFill>
                            <a:srgbClr val="1E2761"/>
                          </a:solidFill>
                          <a:latin typeface="Calibri" pitchFamily="34" charset="0"/>
                          <a:ea typeface="Calibri" pitchFamily="34" charset="-122"/>
                          <a:cs typeface="Calibri" pitchFamily="34" charset="-120"/>
                        </a:rPr>
                        <a:t>Yakuniy natija</a:t>
                      </a:r>
                      <a:endParaRPr lang="en-US" sz="125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FFFFFF"/>
                    </a:solidFill>
                  </a:tcPr>
                </a:tc>
                <a:tc>
                  <a:txBody>
                    <a:bodyPr/>
                    <a:lstStyle/>
                    <a:p>
                      <a:pPr marL="0" indent="0">
                        <a:buNone/>
                      </a:pPr>
                      <a:r>
                        <a:rPr lang="en-US" sz="1250" dirty="0">
                          <a:solidFill>
                            <a:srgbClr val="3A3F55"/>
                          </a:solidFill>
                          <a:latin typeface="Calibri" pitchFamily="34" charset="0"/>
                          <a:ea typeface="Calibri" pitchFamily="34" charset="-122"/>
                          <a:cs typeface="Calibri" pitchFamily="34" charset="-120"/>
                        </a:rPr>
                        <a:t>Ko‘pincha noaniq xulosa</a:t>
                      </a:r>
                      <a:endParaRPr lang="en-US" sz="125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FFFFFF"/>
                    </a:solidFill>
                  </a:tcPr>
                </a:tc>
                <a:tc>
                  <a:txBody>
                    <a:bodyPr/>
                    <a:lstStyle/>
                    <a:p>
                      <a:pPr marL="0" indent="0">
                        <a:buNone/>
                      </a:pPr>
                      <a:r>
                        <a:rPr lang="en-US" sz="1250" dirty="0">
                          <a:solidFill>
                            <a:srgbClr val="1F5C3E"/>
                          </a:solidFill>
                          <a:latin typeface="Calibri" pitchFamily="34" charset="0"/>
                          <a:ea typeface="Calibri" pitchFamily="34" charset="-122"/>
                          <a:cs typeface="Calibri" pitchFamily="34" charset="-120"/>
                        </a:rPr>
                        <a:t>Aniq, isbotlangan </a:t>
                      </a:r>
                      <a:r>
                        <a:rPr lang="en-US" sz="1250" dirty="0" err="1">
                          <a:solidFill>
                            <a:srgbClr val="1F5C3E"/>
                          </a:solidFill>
                          <a:latin typeface="Calibri" pitchFamily="34" charset="0"/>
                          <a:ea typeface="Calibri" pitchFamily="34" charset="-122"/>
                          <a:cs typeface="Calibri" pitchFamily="34" charset="-120"/>
                        </a:rPr>
                        <a:t>ilmiy</a:t>
                      </a:r>
                      <a:r>
                        <a:rPr lang="en-US" sz="1250" dirty="0">
                          <a:solidFill>
                            <a:srgbClr val="1F5C3E"/>
                          </a:solidFill>
                          <a:latin typeface="Calibri" pitchFamily="34" charset="0"/>
                          <a:ea typeface="Calibri" pitchFamily="34" charset="-122"/>
                          <a:cs typeface="Calibri" pitchFamily="34" charset="-120"/>
                        </a:rPr>
                        <a:t> </a:t>
                      </a:r>
                      <a:r>
                        <a:rPr lang="en-US" sz="1250" dirty="0" err="1" smtClean="0">
                          <a:solidFill>
                            <a:srgbClr val="1F5C3E"/>
                          </a:solidFill>
                          <a:latin typeface="Calibri" pitchFamily="34" charset="0"/>
                          <a:ea typeface="Calibri" pitchFamily="34" charset="-122"/>
                          <a:cs typeface="Calibri" pitchFamily="34" charset="-120"/>
                        </a:rPr>
                        <a:t>yangilik</a:t>
                      </a:r>
                      <a:endParaRPr lang="en-US" sz="125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94360">
                <a:tc>
                  <a:txBody>
                    <a:bodyPr/>
                    <a:lstStyle/>
                    <a:p>
                      <a:pPr marL="0" indent="0">
                        <a:buNone/>
                      </a:pPr>
                      <a:r>
                        <a:rPr lang="en-US" sz="1250" b="1" dirty="0">
                          <a:solidFill>
                            <a:srgbClr val="1E2761"/>
                          </a:solidFill>
                          <a:latin typeface="Calibri" pitchFamily="34" charset="0"/>
                          <a:ea typeface="Calibri" pitchFamily="34" charset="-122"/>
                          <a:cs typeface="Calibri" pitchFamily="34" charset="-120"/>
                        </a:rPr>
                        <a:t>Vaqt samaradorligi</a:t>
                      </a:r>
                      <a:endParaRPr lang="en-US" sz="125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EEF1FA"/>
                    </a:solidFill>
                  </a:tcPr>
                </a:tc>
                <a:tc>
                  <a:txBody>
                    <a:bodyPr/>
                    <a:lstStyle/>
                    <a:p>
                      <a:pPr marL="0" indent="0">
                        <a:buNone/>
                      </a:pPr>
                      <a:r>
                        <a:rPr lang="en-US" sz="1250" dirty="0">
                          <a:solidFill>
                            <a:srgbClr val="3A3F55"/>
                          </a:solidFill>
                          <a:latin typeface="Calibri" pitchFamily="34" charset="0"/>
                          <a:ea typeface="Calibri" pitchFamily="34" charset="-122"/>
                          <a:cs typeface="Calibri" pitchFamily="34" charset="-120"/>
                        </a:rPr>
                        <a:t>Ko‘p vaqt behuda ketadi</a:t>
                      </a:r>
                      <a:endParaRPr lang="en-US" sz="125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EEF1FA"/>
                    </a:solidFill>
                  </a:tcPr>
                </a:tc>
                <a:tc>
                  <a:txBody>
                    <a:bodyPr/>
                    <a:lstStyle/>
                    <a:p>
                      <a:pPr marL="0" indent="0">
                        <a:buNone/>
                      </a:pPr>
                      <a:r>
                        <a:rPr lang="en-US" sz="1250" dirty="0">
                          <a:solidFill>
                            <a:srgbClr val="1F5C3E"/>
                          </a:solidFill>
                          <a:latin typeface="Calibri" pitchFamily="34" charset="0"/>
                          <a:ea typeface="Calibri" pitchFamily="34" charset="-122"/>
                          <a:cs typeface="Calibri" pitchFamily="34" charset="-120"/>
                        </a:rPr>
                        <a:t>Fokuslangan, samarali jarayon</a:t>
                      </a:r>
                      <a:endParaRPr lang="en-US" sz="125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EEF1FA"/>
                    </a:solidFill>
                  </a:tcPr>
                </a:tc>
                <a:extLst>
                  <a:ext uri="{0D108BD9-81ED-4DB2-BD59-A6C34878D82A}">
                    <a16:rowId xmlns:a16="http://schemas.microsoft.com/office/drawing/2014/main" val="10006"/>
                  </a:ext>
                </a:extLst>
              </a:tr>
            </a:tbl>
          </a:graphicData>
        </a:graphic>
      </p:graphicFrame>
      <p:sp>
        <p:nvSpPr>
          <p:cNvPr id="6" name="Text 3"/>
          <p:cNvSpPr txBox="1"/>
          <p:nvPr/>
        </p:nvSpPr>
        <p:spPr>
          <a:xfrm>
            <a:off x="11274552" y="6473952"/>
            <a:ext cx="457200" cy="274320"/>
          </a:xfrm>
          <a:prstGeom prst="rect">
            <a:avLst/>
          </a:prstGeom>
          <a:noFill/>
          <a:ln/>
        </p:spPr>
        <p:txBody>
          <a:bodyPr wrap="square" lIns="0" tIns="0" rIns="0" bIns="0" rtlCol="0" anchor="ctr"/>
          <a:lstStyle/>
          <a:p>
            <a:pPr marL="0" indent="0" algn="r">
              <a:buNone/>
            </a:pPr>
            <a:r>
              <a:rPr lang="en-US" sz="1000" dirty="0">
                <a:solidFill>
                  <a:srgbClr val="8A90A8"/>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8FC"/>
        </a:solidFill>
        <a:effectLst/>
      </p:bgPr>
    </p:bg>
    <p:spTree>
      <p:nvGrpSpPr>
        <p:cNvPr id="1" name=""/>
        <p:cNvGrpSpPr/>
        <p:nvPr/>
      </p:nvGrpSpPr>
      <p:grpSpPr>
        <a:xfrm>
          <a:off x="0" y="0"/>
          <a:ext cx="0" cy="0"/>
          <a:chOff x="0" y="0"/>
          <a:chExt cx="0" cy="0"/>
        </a:xfrm>
      </p:grpSpPr>
      <p:sp>
        <p:nvSpPr>
          <p:cNvPr id="3" name="Text 1"/>
          <p:cNvSpPr txBox="1"/>
          <p:nvPr/>
        </p:nvSpPr>
        <p:spPr>
          <a:xfrm>
            <a:off x="548640" y="685800"/>
            <a:ext cx="11064240" cy="868680"/>
          </a:xfrm>
          <a:prstGeom prst="rect">
            <a:avLst/>
          </a:prstGeom>
          <a:noFill/>
          <a:ln/>
        </p:spPr>
        <p:txBody>
          <a:bodyPr wrap="square" lIns="0" tIns="0" rIns="0" bIns="0" rtlCol="0" anchor="ctr"/>
          <a:lstStyle/>
          <a:p>
            <a:pPr marL="0" indent="0">
              <a:buNone/>
            </a:pPr>
            <a:r>
              <a:rPr lang="en-US" sz="2800" b="1" dirty="0">
                <a:solidFill>
                  <a:srgbClr val="1E2761"/>
                </a:solidFill>
                <a:latin typeface="Cambria" pitchFamily="34" charset="0"/>
                <a:ea typeface="Cambria" pitchFamily="34" charset="-122"/>
                <a:cs typeface="Cambria" pitchFamily="34" charset="-120"/>
              </a:rPr>
              <a:t>PhD dissertatsiya boblari uchun Backward Design matritsasi</a:t>
            </a:r>
            <a:endParaRPr lang="en-US" sz="28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91672" cy="4343400"/>
        </p:xfrm>
        <a:graphic>
          <a:graphicData uri="http://schemas.openxmlformats.org/drawingml/2006/table">
            <a:tbl>
              <a:tblPr/>
              <a:tblGrid>
                <a:gridCol w="3291840">
                  <a:extLst>
                    <a:ext uri="{9D8B030D-6E8A-4147-A177-3AD203B41FA5}">
                      <a16:colId xmlns:a16="http://schemas.microsoft.com/office/drawing/2014/main" val="20000"/>
                    </a:ext>
                  </a:extLst>
                </a:gridCol>
                <a:gridCol w="7799832">
                  <a:extLst>
                    <a:ext uri="{9D8B030D-6E8A-4147-A177-3AD203B41FA5}">
                      <a16:colId xmlns:a16="http://schemas.microsoft.com/office/drawing/2014/main" val="20001"/>
                    </a:ext>
                  </a:extLst>
                </a:gridCol>
              </a:tblGrid>
              <a:tr h="594360">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Dissertatsiya bobi</a:t>
                      </a:r>
                      <a:endParaRPr lang="en-US" sz="130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1E2761"/>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Backward Design savoli</a:t>
                      </a:r>
                      <a:endParaRPr lang="en-US" sz="130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1E2761"/>
                    </a:solidFill>
                  </a:tcPr>
                </a:tc>
                <a:extLst>
                  <a:ext uri="{0D108BD9-81ED-4DB2-BD59-A6C34878D82A}">
                    <a16:rowId xmlns:a16="http://schemas.microsoft.com/office/drawing/2014/main" val="10000"/>
                  </a:ext>
                </a:extLst>
              </a:tr>
              <a:tr h="731520">
                <a:tc>
                  <a:txBody>
                    <a:bodyPr/>
                    <a:lstStyle/>
                    <a:p>
                      <a:pPr marL="0" indent="0">
                        <a:buNone/>
                      </a:pPr>
                      <a:r>
                        <a:rPr lang="en-US" sz="1300" b="1" dirty="0">
                          <a:solidFill>
                            <a:srgbClr val="1E2761"/>
                          </a:solidFill>
                          <a:latin typeface="Calibri" pitchFamily="34" charset="0"/>
                          <a:ea typeface="Calibri" pitchFamily="34" charset="-122"/>
                          <a:cs typeface="Calibri" pitchFamily="34" charset="-120"/>
                        </a:rPr>
                        <a:t>Kirish (Introduction)</a:t>
                      </a:r>
                      <a:endParaRPr lang="en-US" sz="130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FFFFFF"/>
                    </a:solidFill>
                  </a:tcPr>
                </a:tc>
                <a:tc>
                  <a:txBody>
                    <a:bodyPr/>
                    <a:lstStyle/>
                    <a:p>
                      <a:pPr marL="0" indent="0">
                        <a:buNone/>
                      </a:pPr>
                      <a:r>
                        <a:rPr lang="en-US" sz="1300" dirty="0">
                          <a:solidFill>
                            <a:srgbClr val="3A3F55"/>
                          </a:solidFill>
                          <a:latin typeface="Calibri" pitchFamily="34" charset="0"/>
                          <a:ea typeface="Calibri" pitchFamily="34" charset="-122"/>
                          <a:cs typeface="Calibri" pitchFamily="34" charset="-120"/>
                        </a:rPr>
                        <a:t>Bob oxirida o‘quvchi muammo va uning ahamiyatini qanday tushunishi kerak?</a:t>
                      </a:r>
                      <a:endParaRPr lang="en-US" sz="130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31520">
                <a:tc>
                  <a:txBody>
                    <a:bodyPr/>
                    <a:lstStyle/>
                    <a:p>
                      <a:pPr marL="0" indent="0">
                        <a:buNone/>
                      </a:pPr>
                      <a:r>
                        <a:rPr lang="en-US" sz="1300" b="1" dirty="0">
                          <a:solidFill>
                            <a:srgbClr val="1E2761"/>
                          </a:solidFill>
                          <a:latin typeface="Calibri" pitchFamily="34" charset="0"/>
                          <a:ea typeface="Calibri" pitchFamily="34" charset="-122"/>
                          <a:cs typeface="Calibri" pitchFamily="34" charset="-120"/>
                        </a:rPr>
                        <a:t>Adabiyotlar sharhi</a:t>
                      </a:r>
                      <a:endParaRPr lang="en-US" sz="130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EEF1FA"/>
                    </a:solidFill>
                  </a:tcPr>
                </a:tc>
                <a:tc>
                  <a:txBody>
                    <a:bodyPr/>
                    <a:lstStyle/>
                    <a:p>
                      <a:pPr marL="0" indent="0">
                        <a:buNone/>
                      </a:pPr>
                      <a:r>
                        <a:rPr lang="en-US" sz="1300" dirty="0">
                          <a:solidFill>
                            <a:srgbClr val="3A3F55"/>
                          </a:solidFill>
                          <a:latin typeface="Calibri" pitchFamily="34" charset="0"/>
                          <a:ea typeface="Calibri" pitchFamily="34" charset="-122"/>
                          <a:cs typeface="Calibri" pitchFamily="34" charset="-120"/>
                        </a:rPr>
                        <a:t>Qaysi nazariy bo‘shliq (research gap) aniq ko‘rsatilishi kerak?</a:t>
                      </a:r>
                      <a:endParaRPr lang="en-US" sz="130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EEF1FA"/>
                    </a:solidFill>
                  </a:tcPr>
                </a:tc>
                <a:extLst>
                  <a:ext uri="{0D108BD9-81ED-4DB2-BD59-A6C34878D82A}">
                    <a16:rowId xmlns:a16="http://schemas.microsoft.com/office/drawing/2014/main" val="10002"/>
                  </a:ext>
                </a:extLst>
              </a:tr>
              <a:tr h="731520">
                <a:tc>
                  <a:txBody>
                    <a:bodyPr/>
                    <a:lstStyle/>
                    <a:p>
                      <a:pPr marL="0" indent="0">
                        <a:buNone/>
                      </a:pPr>
                      <a:r>
                        <a:rPr lang="en-US" sz="1300" b="1" dirty="0">
                          <a:solidFill>
                            <a:srgbClr val="1E2761"/>
                          </a:solidFill>
                          <a:latin typeface="Calibri" pitchFamily="34" charset="0"/>
                          <a:ea typeface="Calibri" pitchFamily="34" charset="-122"/>
                          <a:cs typeface="Calibri" pitchFamily="34" charset="-120"/>
                        </a:rPr>
                        <a:t>Metodologiya</a:t>
                      </a:r>
                      <a:endParaRPr lang="en-US" sz="130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FFFFFF"/>
                    </a:solidFill>
                  </a:tcPr>
                </a:tc>
                <a:tc>
                  <a:txBody>
                    <a:bodyPr/>
                    <a:lstStyle/>
                    <a:p>
                      <a:pPr marL="0" indent="0">
                        <a:buNone/>
                      </a:pPr>
                      <a:r>
                        <a:rPr lang="en-US" sz="1300" dirty="0">
                          <a:solidFill>
                            <a:srgbClr val="3A3F55"/>
                          </a:solidFill>
                          <a:latin typeface="Calibri" pitchFamily="34" charset="0"/>
                          <a:ea typeface="Calibri" pitchFamily="34" charset="-122"/>
                          <a:cs typeface="Calibri" pitchFamily="34" charset="-120"/>
                        </a:rPr>
                        <a:t>Qaysi dalil turlari kerakligi qanday asoslanadi?</a:t>
                      </a:r>
                      <a:endParaRPr lang="en-US" sz="130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777240">
                <a:tc>
                  <a:txBody>
                    <a:bodyPr/>
                    <a:lstStyle/>
                    <a:p>
                      <a:pPr marL="0" indent="0">
                        <a:buNone/>
                      </a:pPr>
                      <a:r>
                        <a:rPr lang="en-US" sz="1300" b="1" dirty="0">
                          <a:solidFill>
                            <a:srgbClr val="1E2761"/>
                          </a:solidFill>
                          <a:latin typeface="Calibri" pitchFamily="34" charset="0"/>
                          <a:ea typeface="Calibri" pitchFamily="34" charset="-122"/>
                          <a:cs typeface="Calibri" pitchFamily="34" charset="-120"/>
                        </a:rPr>
                        <a:t>Natijalar (Findings)</a:t>
                      </a:r>
                      <a:endParaRPr lang="en-US" sz="130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EEF1FA"/>
                    </a:solidFill>
                  </a:tcPr>
                </a:tc>
                <a:tc>
                  <a:txBody>
                    <a:bodyPr/>
                    <a:lstStyle/>
                    <a:p>
                      <a:pPr marL="0" indent="0">
                        <a:buNone/>
                      </a:pPr>
                      <a:r>
                        <a:rPr lang="en-US" sz="1300" dirty="0">
                          <a:solidFill>
                            <a:srgbClr val="3A3F55"/>
                          </a:solidFill>
                          <a:latin typeface="Calibri" pitchFamily="34" charset="0"/>
                          <a:ea typeface="Calibri" pitchFamily="34" charset="-122"/>
                          <a:cs typeface="Calibri" pitchFamily="34" charset="-120"/>
                        </a:rPr>
                        <a:t>Gipotezani tasdiqlash/rad etish uchun qanday format kerak (jadval, statistik test, tema)?</a:t>
                      </a:r>
                      <a:endParaRPr lang="en-US" sz="130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EEF1FA"/>
                    </a:solidFill>
                  </a:tcPr>
                </a:tc>
                <a:extLst>
                  <a:ext uri="{0D108BD9-81ED-4DB2-BD59-A6C34878D82A}">
                    <a16:rowId xmlns:a16="http://schemas.microsoft.com/office/drawing/2014/main" val="10004"/>
                  </a:ext>
                </a:extLst>
              </a:tr>
              <a:tr h="777240">
                <a:tc>
                  <a:txBody>
                    <a:bodyPr/>
                    <a:lstStyle/>
                    <a:p>
                      <a:pPr marL="0" indent="0">
                        <a:buNone/>
                      </a:pPr>
                      <a:r>
                        <a:rPr lang="en-US" sz="1300" b="1" dirty="0">
                          <a:solidFill>
                            <a:srgbClr val="1E2761"/>
                          </a:solidFill>
                          <a:latin typeface="Calibri" pitchFamily="34" charset="0"/>
                          <a:ea typeface="Calibri" pitchFamily="34" charset="-122"/>
                          <a:cs typeface="Calibri" pitchFamily="34" charset="-120"/>
                        </a:rPr>
                        <a:t>Muhokama va xulosa</a:t>
                      </a:r>
                      <a:endParaRPr lang="en-US" sz="130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FFFFFF"/>
                    </a:solidFill>
                  </a:tcPr>
                </a:tc>
                <a:tc>
                  <a:txBody>
                    <a:bodyPr/>
                    <a:lstStyle/>
                    <a:p>
                      <a:pPr marL="0" indent="0">
                        <a:buNone/>
                      </a:pPr>
                      <a:r>
                        <a:rPr lang="en-US" sz="1300" dirty="0">
                          <a:solidFill>
                            <a:srgbClr val="3A3F55"/>
                          </a:solidFill>
                          <a:latin typeface="Calibri" pitchFamily="34" charset="0"/>
                          <a:ea typeface="Calibri" pitchFamily="34" charset="-122"/>
                          <a:cs typeface="Calibri" pitchFamily="34" charset="-120"/>
                        </a:rPr>
                        <a:t>Ilmiy hissa (contribution to knowledge) qanday aniq va ishonarli ifodalanadi?</a:t>
                      </a:r>
                      <a:endParaRPr lang="en-US" sz="1300" dirty="0">
                        <a:latin typeface="Calibri" charset="0"/>
                        <a:ea typeface="Calibri" charset="0"/>
                        <a:cs typeface="Calibri" charset="0"/>
                      </a:endParaRPr>
                    </a:p>
                  </a:txBody>
                  <a:tcPr anchor="ctr">
                    <a:lnL w="9525" cap="flat" cmpd="sng" algn="ctr">
                      <a:solidFill>
                        <a:srgbClr val="DFE3F0"/>
                      </a:solidFill>
                      <a:prstDash val="solid"/>
                      <a:round/>
                      <a:headEnd type="none" w="med" len="med"/>
                      <a:tailEnd type="none" w="med" len="med"/>
                    </a:lnL>
                    <a:lnR w="9525" cap="flat" cmpd="sng" algn="ctr">
                      <a:solidFill>
                        <a:srgbClr val="DFE3F0"/>
                      </a:solidFill>
                      <a:prstDash val="solid"/>
                      <a:round/>
                      <a:headEnd type="none" w="med" len="med"/>
                      <a:tailEnd type="none" w="med" len="med"/>
                    </a:lnR>
                    <a:lnT w="9525" cap="flat" cmpd="sng" algn="ctr">
                      <a:solidFill>
                        <a:srgbClr val="DFE3F0"/>
                      </a:solidFill>
                      <a:prstDash val="solid"/>
                      <a:round/>
                      <a:headEnd type="none" w="med" len="med"/>
                      <a:tailEnd type="none" w="med" len="med"/>
                    </a:lnT>
                    <a:lnB w="9525" cap="flat" cmpd="sng" algn="ctr">
                      <a:solidFill>
                        <a:srgbClr val="DFE3F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5" name="Text 2"/>
          <p:cNvSpPr txBox="1"/>
          <p:nvPr/>
        </p:nvSpPr>
        <p:spPr>
          <a:xfrm>
            <a:off x="457200" y="6473952"/>
            <a:ext cx="7315200" cy="274320"/>
          </a:xfrm>
          <a:prstGeom prst="rect">
            <a:avLst/>
          </a:prstGeom>
          <a:noFill/>
          <a:ln/>
        </p:spPr>
        <p:txBody>
          <a:bodyPr wrap="square" lIns="0" tIns="0" rIns="0" bIns="0" rtlCol="0" anchor="ctr"/>
          <a:lstStyle/>
          <a:p>
            <a:pPr marL="0" indent="0">
              <a:buNone/>
            </a:pPr>
            <a:r>
              <a:rPr lang="en-US" sz="1000" dirty="0">
                <a:solidFill>
                  <a:srgbClr val="8A90A8"/>
                </a:solidFill>
                <a:latin typeface="Calibri" pitchFamily="34" charset="0"/>
                <a:ea typeface="Calibri" pitchFamily="34" charset="-122"/>
                <a:cs typeface="Calibri" pitchFamily="34" charset="-120"/>
              </a:rPr>
              <a:t>Amaliy vosita · Bob matritsasi</a:t>
            </a:r>
            <a:endParaRPr lang="en-US" sz="1000" dirty="0"/>
          </a:p>
        </p:txBody>
      </p:sp>
      <p:sp>
        <p:nvSpPr>
          <p:cNvPr id="6" name="Text 3"/>
          <p:cNvSpPr txBox="1"/>
          <p:nvPr/>
        </p:nvSpPr>
        <p:spPr>
          <a:xfrm>
            <a:off x="11274552" y="6473952"/>
            <a:ext cx="457200" cy="274320"/>
          </a:xfrm>
          <a:prstGeom prst="rect">
            <a:avLst/>
          </a:prstGeom>
          <a:noFill/>
          <a:ln/>
        </p:spPr>
        <p:txBody>
          <a:bodyPr wrap="square" lIns="0" tIns="0" rIns="0" bIns="0" rtlCol="0" anchor="ctr"/>
          <a:lstStyle/>
          <a:p>
            <a:pPr marL="0" indent="0" algn="r">
              <a:buNone/>
            </a:pPr>
            <a:r>
              <a:rPr lang="en-US" sz="1000" dirty="0">
                <a:solidFill>
                  <a:srgbClr val="8A90A8"/>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9875520" y="4754880"/>
            <a:ext cx="3657600" cy="3657600"/>
          </a:xfrm>
          <a:prstGeom prst="ellipse">
            <a:avLst/>
          </a:prstGeom>
          <a:solidFill>
            <a:srgbClr val="141B4D"/>
          </a:solidFill>
          <a:ln/>
        </p:spPr>
      </p:sp>
      <p:sp>
        <p:nvSpPr>
          <p:cNvPr id="4" name="Text 2"/>
          <p:cNvSpPr txBox="1"/>
          <p:nvPr/>
        </p:nvSpPr>
        <p:spPr>
          <a:xfrm>
            <a:off x="548640" y="914400"/>
            <a:ext cx="10515600" cy="1280160"/>
          </a:xfrm>
          <a:prstGeom prst="rect">
            <a:avLst/>
          </a:prstGeom>
          <a:noFill/>
          <a:ln/>
        </p:spPr>
        <p:txBody>
          <a:bodyPr wrap="square" lIns="0" tIns="0" rIns="0" bIns="0" rtlCol="0" anchor="ctr"/>
          <a:lstStyle/>
          <a:p>
            <a:pPr marL="0" indent="0">
              <a:lnSpc>
                <a:spcPct val="110000"/>
              </a:lnSpc>
              <a:buNone/>
            </a:pPr>
            <a:r>
              <a:rPr lang="en-US" sz="3000" b="1" dirty="0">
                <a:solidFill>
                  <a:srgbClr val="FFFFFF"/>
                </a:solidFill>
                <a:latin typeface="Cambria" pitchFamily="34" charset="0"/>
                <a:ea typeface="Cambria" pitchFamily="34" charset="-122"/>
                <a:cs typeface="Cambria" pitchFamily="34" charset="-120"/>
              </a:rPr>
              <a:t>Backward Design — tadqiqotni</a:t>
            </a:r>
            <a:endParaRPr lang="en-US" sz="3000" dirty="0"/>
          </a:p>
          <a:p>
            <a:pPr marL="0" indent="0">
              <a:lnSpc>
                <a:spcPct val="110000"/>
              </a:lnSpc>
              <a:buNone/>
            </a:pPr>
            <a:r>
              <a:rPr lang="en-US" sz="3000" b="1" dirty="0">
                <a:solidFill>
                  <a:srgbClr val="FFFFFF"/>
                </a:solidFill>
                <a:latin typeface="Cambria" pitchFamily="34" charset="0"/>
                <a:ea typeface="Cambria" pitchFamily="34" charset="-122"/>
                <a:cs typeface="Cambria" pitchFamily="34" charset="-120"/>
              </a:rPr>
              <a:t>faoliyatdan natijaga yo‘naltiradi</a:t>
            </a:r>
            <a:endParaRPr lang="en-US" sz="3000" dirty="0"/>
          </a:p>
        </p:txBody>
      </p:sp>
      <p:sp>
        <p:nvSpPr>
          <p:cNvPr id="5" name="Shape 3"/>
          <p:cNvSpPr/>
          <p:nvPr/>
        </p:nvSpPr>
        <p:spPr>
          <a:xfrm>
            <a:off x="548640" y="2514600"/>
            <a:ext cx="457200" cy="457200"/>
          </a:xfrm>
          <a:prstGeom prst="ellipse">
            <a:avLst/>
          </a:prstGeom>
          <a:solidFill>
            <a:srgbClr val="C9A227"/>
          </a:solidFill>
          <a:ln/>
        </p:spPr>
      </p:sp>
      <p:sp>
        <p:nvSpPr>
          <p:cNvPr id="6" name="Text 4"/>
          <p:cNvSpPr txBox="1"/>
          <p:nvPr/>
        </p:nvSpPr>
        <p:spPr>
          <a:xfrm>
            <a:off x="548640" y="2514600"/>
            <a:ext cx="457200" cy="457200"/>
          </a:xfrm>
          <a:prstGeom prst="rect">
            <a:avLst/>
          </a:prstGeom>
          <a:noFill/>
          <a:ln/>
        </p:spPr>
        <p:txBody>
          <a:bodyPr wrap="square" lIns="0" tIns="0" rIns="0" bIns="0" rtlCol="0" anchor="ctr"/>
          <a:lstStyle/>
          <a:p>
            <a:pPr marL="0" indent="0" algn="ctr">
              <a:buNone/>
            </a:pPr>
            <a:r>
              <a:rPr lang="en-US" sz="1700" b="1" dirty="0">
                <a:solidFill>
                  <a:srgbClr val="141B4D"/>
                </a:solidFill>
                <a:latin typeface="Cambria" pitchFamily="34" charset="0"/>
                <a:ea typeface="Cambria" pitchFamily="34" charset="-122"/>
                <a:cs typeface="Cambria" pitchFamily="34" charset="-120"/>
              </a:rPr>
              <a:t>1</a:t>
            </a:r>
            <a:endParaRPr lang="en-US" sz="1700" dirty="0"/>
          </a:p>
        </p:txBody>
      </p:sp>
      <p:sp>
        <p:nvSpPr>
          <p:cNvPr id="7" name="Text 5"/>
          <p:cNvSpPr txBox="1"/>
          <p:nvPr/>
        </p:nvSpPr>
        <p:spPr>
          <a:xfrm>
            <a:off x="1234440" y="2441448"/>
            <a:ext cx="9784080" cy="777240"/>
          </a:xfrm>
          <a:prstGeom prst="rect">
            <a:avLst/>
          </a:prstGeom>
          <a:noFill/>
          <a:ln/>
        </p:spPr>
        <p:txBody>
          <a:bodyPr wrap="square" lIns="0" tIns="0" rIns="0" bIns="0" rtlCol="0" anchor="t"/>
          <a:lstStyle/>
          <a:p>
            <a:pPr marL="0" indent="0">
              <a:lnSpc>
                <a:spcPct val="115000"/>
              </a:lnSpc>
              <a:buNone/>
            </a:pPr>
            <a:r>
              <a:rPr lang="en-US" sz="1500" dirty="0">
                <a:solidFill>
                  <a:srgbClr val="CADCFC"/>
                </a:solidFill>
                <a:latin typeface="Calibri" pitchFamily="34" charset="0"/>
                <a:ea typeface="Calibri" pitchFamily="34" charset="-122"/>
                <a:cs typeface="Calibri" pitchFamily="34" charset="-120"/>
              </a:rPr>
              <a:t>3 bosqich: Natija → Dalil → Metod tartibida fikrlash tadqiqot mantig‘idagi chalkashlikni kamaytiradi</a:t>
            </a:r>
            <a:endParaRPr lang="en-US" sz="1500" dirty="0"/>
          </a:p>
        </p:txBody>
      </p:sp>
      <p:sp>
        <p:nvSpPr>
          <p:cNvPr id="8" name="Shape 6"/>
          <p:cNvSpPr/>
          <p:nvPr/>
        </p:nvSpPr>
        <p:spPr>
          <a:xfrm>
            <a:off x="548640" y="3410712"/>
            <a:ext cx="457200" cy="457200"/>
          </a:xfrm>
          <a:prstGeom prst="ellipse">
            <a:avLst/>
          </a:prstGeom>
          <a:solidFill>
            <a:srgbClr val="C9A227"/>
          </a:solidFill>
          <a:ln/>
        </p:spPr>
      </p:sp>
      <p:sp>
        <p:nvSpPr>
          <p:cNvPr id="9" name="Text 7"/>
          <p:cNvSpPr txBox="1"/>
          <p:nvPr/>
        </p:nvSpPr>
        <p:spPr>
          <a:xfrm>
            <a:off x="548640" y="3410712"/>
            <a:ext cx="457200" cy="457200"/>
          </a:xfrm>
          <a:prstGeom prst="rect">
            <a:avLst/>
          </a:prstGeom>
          <a:noFill/>
          <a:ln/>
        </p:spPr>
        <p:txBody>
          <a:bodyPr wrap="square" lIns="0" tIns="0" rIns="0" bIns="0" rtlCol="0" anchor="ctr"/>
          <a:lstStyle/>
          <a:p>
            <a:pPr marL="0" indent="0" algn="ctr">
              <a:buNone/>
            </a:pPr>
            <a:r>
              <a:rPr lang="en-US" sz="1700" b="1" dirty="0">
                <a:solidFill>
                  <a:srgbClr val="141B4D"/>
                </a:solidFill>
                <a:latin typeface="Cambria" pitchFamily="34" charset="0"/>
                <a:ea typeface="Cambria" pitchFamily="34" charset="-122"/>
                <a:cs typeface="Cambria" pitchFamily="34" charset="-120"/>
              </a:rPr>
              <a:t>2</a:t>
            </a:r>
            <a:endParaRPr lang="en-US" sz="1700" dirty="0"/>
          </a:p>
        </p:txBody>
      </p:sp>
      <p:sp>
        <p:nvSpPr>
          <p:cNvPr id="10" name="Text 8"/>
          <p:cNvSpPr txBox="1"/>
          <p:nvPr/>
        </p:nvSpPr>
        <p:spPr>
          <a:xfrm>
            <a:off x="1234440" y="3337560"/>
            <a:ext cx="9784080" cy="777240"/>
          </a:xfrm>
          <a:prstGeom prst="rect">
            <a:avLst/>
          </a:prstGeom>
          <a:noFill/>
          <a:ln/>
        </p:spPr>
        <p:txBody>
          <a:bodyPr wrap="square" lIns="0" tIns="0" rIns="0" bIns="0" rtlCol="0" anchor="t"/>
          <a:lstStyle/>
          <a:p>
            <a:pPr marL="0" indent="0">
              <a:lnSpc>
                <a:spcPct val="115000"/>
              </a:lnSpc>
              <a:buNone/>
            </a:pPr>
            <a:r>
              <a:rPr lang="en-US" sz="1500" dirty="0">
                <a:solidFill>
                  <a:srgbClr val="CADCFC"/>
                </a:solidFill>
                <a:latin typeface="Calibri" pitchFamily="34" charset="0"/>
                <a:ea typeface="Calibri" pitchFamily="34" charset="-122"/>
                <a:cs typeface="Calibri" pitchFamily="34" charset="-120"/>
              </a:rPr>
              <a:t>Yakuniy </a:t>
            </a:r>
            <a:r>
              <a:rPr lang="en-US" sz="1500" dirty="0" err="1">
                <a:solidFill>
                  <a:srgbClr val="CADCFC"/>
                </a:solidFill>
                <a:latin typeface="Calibri" pitchFamily="34" charset="0"/>
                <a:ea typeface="Calibri" pitchFamily="34" charset="-122"/>
                <a:cs typeface="Calibri" pitchFamily="34" charset="-120"/>
              </a:rPr>
              <a:t>ilmiy</a:t>
            </a:r>
            <a:r>
              <a:rPr lang="en-US" sz="1500" dirty="0">
                <a:solidFill>
                  <a:srgbClr val="CADCFC"/>
                </a:solidFill>
                <a:latin typeface="Calibri" pitchFamily="34" charset="0"/>
                <a:ea typeface="Calibri" pitchFamily="34" charset="-122"/>
                <a:cs typeface="Calibri" pitchFamily="34" charset="-120"/>
              </a:rPr>
              <a:t> </a:t>
            </a:r>
            <a:r>
              <a:rPr lang="en-US" sz="1500" dirty="0" err="1" smtClean="0">
                <a:solidFill>
                  <a:srgbClr val="CADCFC"/>
                </a:solidFill>
                <a:latin typeface="Calibri" pitchFamily="34" charset="0"/>
                <a:ea typeface="Calibri" pitchFamily="34" charset="-122"/>
                <a:cs typeface="Calibri" pitchFamily="34" charset="-120"/>
              </a:rPr>
              <a:t>yangilikni</a:t>
            </a:r>
            <a:r>
              <a:rPr lang="en-US" sz="1500" dirty="0" smtClean="0">
                <a:solidFill>
                  <a:srgbClr val="CADCFC"/>
                </a:solidFill>
                <a:latin typeface="Calibri" pitchFamily="34" charset="0"/>
                <a:ea typeface="Calibri" pitchFamily="34" charset="-122"/>
                <a:cs typeface="Calibri" pitchFamily="34" charset="-120"/>
              </a:rPr>
              <a:t> </a:t>
            </a:r>
            <a:r>
              <a:rPr lang="en-US" sz="1500" dirty="0">
                <a:solidFill>
                  <a:srgbClr val="CADCFC"/>
                </a:solidFill>
                <a:latin typeface="Calibri" pitchFamily="34" charset="0"/>
                <a:ea typeface="Calibri" pitchFamily="34" charset="-122"/>
                <a:cs typeface="Calibri" pitchFamily="34" charset="-120"/>
              </a:rPr>
              <a:t>boshidanoq aniq belgilash gipotezani izchil va falsifikatsiya qilinadigan qiladi</a:t>
            </a:r>
            <a:endParaRPr lang="en-US" sz="1500" dirty="0"/>
          </a:p>
        </p:txBody>
      </p:sp>
      <p:sp>
        <p:nvSpPr>
          <p:cNvPr id="11" name="Shape 9"/>
          <p:cNvSpPr/>
          <p:nvPr/>
        </p:nvSpPr>
        <p:spPr>
          <a:xfrm>
            <a:off x="548640" y="4306824"/>
            <a:ext cx="457200" cy="457200"/>
          </a:xfrm>
          <a:prstGeom prst="ellipse">
            <a:avLst/>
          </a:prstGeom>
          <a:solidFill>
            <a:srgbClr val="C9A227"/>
          </a:solidFill>
          <a:ln/>
        </p:spPr>
      </p:sp>
      <p:sp>
        <p:nvSpPr>
          <p:cNvPr id="12" name="Text 10"/>
          <p:cNvSpPr txBox="1"/>
          <p:nvPr/>
        </p:nvSpPr>
        <p:spPr>
          <a:xfrm>
            <a:off x="548640" y="4306824"/>
            <a:ext cx="457200" cy="457200"/>
          </a:xfrm>
          <a:prstGeom prst="rect">
            <a:avLst/>
          </a:prstGeom>
          <a:noFill/>
          <a:ln/>
        </p:spPr>
        <p:txBody>
          <a:bodyPr wrap="square" lIns="0" tIns="0" rIns="0" bIns="0" rtlCol="0" anchor="ctr"/>
          <a:lstStyle/>
          <a:p>
            <a:pPr marL="0" indent="0" algn="ctr">
              <a:buNone/>
            </a:pPr>
            <a:r>
              <a:rPr lang="en-US" sz="1700" b="1" dirty="0">
                <a:solidFill>
                  <a:srgbClr val="141B4D"/>
                </a:solidFill>
                <a:latin typeface="Cambria" pitchFamily="34" charset="0"/>
                <a:ea typeface="Cambria" pitchFamily="34" charset="-122"/>
                <a:cs typeface="Cambria" pitchFamily="34" charset="-120"/>
              </a:rPr>
              <a:t>3</a:t>
            </a:r>
            <a:endParaRPr lang="en-US" sz="1700" dirty="0"/>
          </a:p>
        </p:txBody>
      </p:sp>
      <p:sp>
        <p:nvSpPr>
          <p:cNvPr id="13" name="Text 11"/>
          <p:cNvSpPr txBox="1"/>
          <p:nvPr/>
        </p:nvSpPr>
        <p:spPr>
          <a:xfrm>
            <a:off x="1234440" y="4233672"/>
            <a:ext cx="9784080" cy="777240"/>
          </a:xfrm>
          <a:prstGeom prst="rect">
            <a:avLst/>
          </a:prstGeom>
          <a:noFill/>
          <a:ln/>
        </p:spPr>
        <p:txBody>
          <a:bodyPr wrap="square" lIns="0" tIns="0" rIns="0" bIns="0" rtlCol="0" anchor="t"/>
          <a:lstStyle/>
          <a:p>
            <a:pPr marL="0" indent="0">
              <a:lnSpc>
                <a:spcPct val="115000"/>
              </a:lnSpc>
              <a:buNone/>
            </a:pPr>
            <a:r>
              <a:rPr lang="en-US" sz="1500" dirty="0">
                <a:solidFill>
                  <a:srgbClr val="CADCFC"/>
                </a:solidFill>
                <a:latin typeface="Calibri" pitchFamily="34" charset="0"/>
                <a:ea typeface="Calibri" pitchFamily="34" charset="-122"/>
                <a:cs typeface="Calibri" pitchFamily="34" charset="-120"/>
              </a:rPr>
              <a:t>Bu yondashuv Scopus/WoS darajasidagi maqolalar uchun izchil va ishonarli argumentatsiya beradi</a:t>
            </a:r>
            <a:endParaRPr lang="en-US" sz="1500" dirty="0"/>
          </a:p>
        </p:txBody>
      </p:sp>
      <p:sp>
        <p:nvSpPr>
          <p:cNvPr id="14" name="Shape 12"/>
          <p:cNvSpPr/>
          <p:nvPr/>
        </p:nvSpPr>
        <p:spPr>
          <a:xfrm>
            <a:off x="548640" y="5202936"/>
            <a:ext cx="457200" cy="457200"/>
          </a:xfrm>
          <a:prstGeom prst="ellipse">
            <a:avLst/>
          </a:prstGeom>
          <a:solidFill>
            <a:srgbClr val="C9A227"/>
          </a:solidFill>
          <a:ln/>
        </p:spPr>
      </p:sp>
      <p:sp>
        <p:nvSpPr>
          <p:cNvPr id="15" name="Text 13"/>
          <p:cNvSpPr txBox="1"/>
          <p:nvPr/>
        </p:nvSpPr>
        <p:spPr>
          <a:xfrm>
            <a:off x="548640" y="5202936"/>
            <a:ext cx="457200" cy="457200"/>
          </a:xfrm>
          <a:prstGeom prst="rect">
            <a:avLst/>
          </a:prstGeom>
          <a:noFill/>
          <a:ln/>
        </p:spPr>
        <p:txBody>
          <a:bodyPr wrap="square" lIns="0" tIns="0" rIns="0" bIns="0" rtlCol="0" anchor="ctr"/>
          <a:lstStyle/>
          <a:p>
            <a:pPr marL="0" indent="0" algn="ctr">
              <a:buNone/>
            </a:pPr>
            <a:r>
              <a:rPr lang="en-US" sz="1700" b="1" dirty="0">
                <a:solidFill>
                  <a:srgbClr val="141B4D"/>
                </a:solidFill>
                <a:latin typeface="Cambria" pitchFamily="34" charset="0"/>
                <a:ea typeface="Cambria" pitchFamily="34" charset="-122"/>
                <a:cs typeface="Cambria" pitchFamily="34" charset="-120"/>
              </a:rPr>
              <a:t>4</a:t>
            </a:r>
            <a:endParaRPr lang="en-US" sz="1700" dirty="0"/>
          </a:p>
        </p:txBody>
      </p:sp>
      <p:sp>
        <p:nvSpPr>
          <p:cNvPr id="16" name="Text 14"/>
          <p:cNvSpPr txBox="1"/>
          <p:nvPr/>
        </p:nvSpPr>
        <p:spPr>
          <a:xfrm>
            <a:off x="1234440" y="5129784"/>
            <a:ext cx="9784080" cy="777240"/>
          </a:xfrm>
          <a:prstGeom prst="rect">
            <a:avLst/>
          </a:prstGeom>
          <a:noFill/>
          <a:ln/>
        </p:spPr>
        <p:txBody>
          <a:bodyPr wrap="square" lIns="0" tIns="0" rIns="0" bIns="0" rtlCol="0" anchor="t"/>
          <a:lstStyle/>
          <a:p>
            <a:pPr marL="0" indent="0">
              <a:lnSpc>
                <a:spcPct val="115000"/>
              </a:lnSpc>
              <a:buNone/>
            </a:pPr>
            <a:r>
              <a:rPr lang="en-US" sz="1500" dirty="0">
                <a:solidFill>
                  <a:srgbClr val="CADCFC"/>
                </a:solidFill>
                <a:latin typeface="Calibri" pitchFamily="34" charset="0"/>
                <a:ea typeface="Calibri" pitchFamily="34" charset="-122"/>
                <a:cs typeface="Calibri" pitchFamily="34" charset="-120"/>
              </a:rPr>
              <a:t>Metodologiya — maqsad emas, balki natija va dalilga xizmat qiluvchi vosita</a:t>
            </a:r>
            <a:endParaRPr lang="en-US" sz="1500" dirty="0"/>
          </a:p>
        </p:txBody>
      </p:sp>
      <p:sp>
        <p:nvSpPr>
          <p:cNvPr id="18" name="Text 16"/>
          <p:cNvSpPr txBox="1"/>
          <p:nvPr/>
        </p:nvSpPr>
        <p:spPr>
          <a:xfrm>
            <a:off x="11274552" y="6473952"/>
            <a:ext cx="457200" cy="274320"/>
          </a:xfrm>
          <a:prstGeom prst="rect">
            <a:avLst/>
          </a:prstGeom>
          <a:noFill/>
          <a:ln/>
        </p:spPr>
        <p:txBody>
          <a:bodyPr wrap="square" lIns="0" tIns="0" rIns="0" bIns="0" rtlCol="0" anchor="ctr"/>
          <a:lstStyle/>
          <a:p>
            <a:pPr marL="0" indent="0" algn="r">
              <a:buNone/>
            </a:pPr>
            <a:r>
              <a:rPr lang="en-US" sz="1000" dirty="0">
                <a:solidFill>
                  <a:srgbClr val="8A90A8"/>
                </a:solidFill>
                <a:latin typeface="Calibri" pitchFamily="34" charset="0"/>
                <a:ea typeface="Calibri" pitchFamily="34" charset="-122"/>
                <a:cs typeface="Calibri"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E2761"/>
        </a:solidFill>
        <a:effectLst/>
      </p:bgPr>
    </p:bg>
    <p:spTree>
      <p:nvGrpSpPr>
        <p:cNvPr id="1" name=""/>
        <p:cNvGrpSpPr/>
        <p:nvPr/>
      </p:nvGrpSpPr>
      <p:grpSpPr>
        <a:xfrm>
          <a:off x="0" y="0"/>
          <a:ext cx="0" cy="0"/>
          <a:chOff x="0" y="0"/>
          <a:chExt cx="0" cy="0"/>
        </a:xfrm>
      </p:grpSpPr>
      <p:sp>
        <p:nvSpPr>
          <p:cNvPr id="3" name="Text 1"/>
          <p:cNvSpPr txBox="1"/>
          <p:nvPr/>
        </p:nvSpPr>
        <p:spPr>
          <a:xfrm>
            <a:off x="548640" y="868680"/>
            <a:ext cx="10515600" cy="1188720"/>
          </a:xfrm>
          <a:prstGeom prst="rect">
            <a:avLst/>
          </a:prstGeom>
          <a:noFill/>
          <a:ln/>
        </p:spPr>
        <p:txBody>
          <a:bodyPr wrap="square" lIns="0" tIns="0" rIns="0" bIns="0" rtlCol="0" anchor="ctr"/>
          <a:lstStyle/>
          <a:p>
            <a:pPr marL="0" indent="0">
              <a:lnSpc>
                <a:spcPct val="110000"/>
              </a:lnSpc>
              <a:buNone/>
            </a:pPr>
            <a:r>
              <a:rPr lang="en-US" sz="2700" b="1" dirty="0">
                <a:solidFill>
                  <a:srgbClr val="FFFFFF"/>
                </a:solidFill>
                <a:latin typeface="Cambria" pitchFamily="34" charset="0"/>
                <a:ea typeface="Cambria" pitchFamily="34" charset="-122"/>
                <a:cs typeface="Cambria" pitchFamily="34" charset="-120"/>
              </a:rPr>
              <a:t>PhD tadqiqotchisi uchun</a:t>
            </a:r>
            <a:endParaRPr lang="en-US" sz="2700" dirty="0"/>
          </a:p>
          <a:p>
            <a:pPr marL="0" indent="0">
              <a:lnSpc>
                <a:spcPct val="110000"/>
              </a:lnSpc>
              <a:buNone/>
            </a:pPr>
            <a:r>
              <a:rPr lang="en-US" sz="2700" b="1" dirty="0">
                <a:solidFill>
                  <a:srgbClr val="FFFFFF"/>
                </a:solidFill>
                <a:latin typeface="Cambria" pitchFamily="34" charset="0"/>
                <a:ea typeface="Cambria" pitchFamily="34" charset="-122"/>
                <a:cs typeface="Cambria" pitchFamily="34" charset="-120"/>
              </a:rPr>
              <a:t>Backward Design nazorat ro‘yxati</a:t>
            </a:r>
            <a:endParaRPr lang="en-US" sz="2700" dirty="0"/>
          </a:p>
        </p:txBody>
      </p:sp>
      <p:sp>
        <p:nvSpPr>
          <p:cNvPr id="4" name="Shape 2"/>
          <p:cNvSpPr/>
          <p:nvPr/>
        </p:nvSpPr>
        <p:spPr>
          <a:xfrm>
            <a:off x="548640" y="2286000"/>
            <a:ext cx="320040" cy="320040"/>
          </a:xfrm>
          <a:prstGeom prst="roundRect">
            <a:avLst>
              <a:gd name="adj" fmla="val 11429"/>
            </a:avLst>
          </a:prstGeom>
          <a:solidFill>
            <a:srgbClr val="141B4D"/>
          </a:solidFill>
          <a:ln w="15875">
            <a:solidFill>
              <a:srgbClr val="C9A227"/>
            </a:solidFill>
            <a:prstDash val="solid"/>
          </a:ln>
        </p:spPr>
      </p:sp>
      <p:sp>
        <p:nvSpPr>
          <p:cNvPr id="5" name="Text 3"/>
          <p:cNvSpPr txBox="1"/>
          <p:nvPr/>
        </p:nvSpPr>
        <p:spPr>
          <a:xfrm>
            <a:off x="1051560" y="2194560"/>
            <a:ext cx="10058400" cy="502920"/>
          </a:xfrm>
          <a:prstGeom prst="rect">
            <a:avLst/>
          </a:prstGeom>
          <a:noFill/>
          <a:ln/>
        </p:spPr>
        <p:txBody>
          <a:bodyPr wrap="square" lIns="0" tIns="0" rIns="0" bIns="0" rtlCol="0" anchor="ctr"/>
          <a:lstStyle/>
          <a:p>
            <a:pPr marL="0" indent="0">
              <a:buNone/>
            </a:pPr>
            <a:r>
              <a:rPr lang="en-US" sz="1450" dirty="0">
                <a:solidFill>
                  <a:srgbClr val="FFFFFF"/>
                </a:solidFill>
                <a:latin typeface="Calibri" pitchFamily="34" charset="0"/>
                <a:ea typeface="Calibri" pitchFamily="34" charset="-122"/>
                <a:cs typeface="Calibri" pitchFamily="34" charset="-120"/>
              </a:rPr>
              <a:t>Yakuniy </a:t>
            </a:r>
            <a:r>
              <a:rPr lang="en-US" sz="1450" dirty="0" err="1">
                <a:solidFill>
                  <a:srgbClr val="FFFFFF"/>
                </a:solidFill>
                <a:latin typeface="Calibri" pitchFamily="34" charset="0"/>
                <a:ea typeface="Calibri" pitchFamily="34" charset="-122"/>
                <a:cs typeface="Calibri" pitchFamily="34" charset="-120"/>
              </a:rPr>
              <a:t>ilmiy</a:t>
            </a:r>
            <a:r>
              <a:rPr lang="en-US" sz="1450" dirty="0">
                <a:solidFill>
                  <a:srgbClr val="FFFFFF"/>
                </a:solidFill>
                <a:latin typeface="Calibri" pitchFamily="34" charset="0"/>
                <a:ea typeface="Calibri" pitchFamily="34" charset="-122"/>
                <a:cs typeface="Calibri" pitchFamily="34" charset="-120"/>
              </a:rPr>
              <a:t> </a:t>
            </a:r>
            <a:r>
              <a:rPr lang="en-US" sz="1450" dirty="0" err="1" smtClean="0">
                <a:solidFill>
                  <a:srgbClr val="FFFFFF"/>
                </a:solidFill>
                <a:latin typeface="Calibri" pitchFamily="34" charset="0"/>
                <a:ea typeface="Calibri" pitchFamily="34" charset="-122"/>
                <a:cs typeface="Calibri" pitchFamily="34" charset="-120"/>
              </a:rPr>
              <a:t>yangilikni</a:t>
            </a:r>
            <a:r>
              <a:rPr lang="en-US" sz="1450" dirty="0" smtClean="0">
                <a:solidFill>
                  <a:srgbClr val="FFFFFF"/>
                </a:solidFill>
                <a:latin typeface="Calibri" pitchFamily="34" charset="0"/>
                <a:ea typeface="Calibri" pitchFamily="34" charset="-122"/>
                <a:cs typeface="Calibri" pitchFamily="34" charset="-120"/>
              </a:rPr>
              <a:t> </a:t>
            </a:r>
            <a:r>
              <a:rPr lang="en-US" sz="1450" dirty="0">
                <a:solidFill>
                  <a:srgbClr val="FFFFFF"/>
                </a:solidFill>
                <a:latin typeface="Calibri" pitchFamily="34" charset="0"/>
                <a:ea typeface="Calibri" pitchFamily="34" charset="-122"/>
                <a:cs typeface="Calibri" pitchFamily="34" charset="-120"/>
              </a:rPr>
              <a:t>bitta aniq jumlada yoza olasizmi?</a:t>
            </a:r>
            <a:endParaRPr lang="en-US" sz="1450" dirty="0"/>
          </a:p>
        </p:txBody>
      </p:sp>
      <p:sp>
        <p:nvSpPr>
          <p:cNvPr id="6" name="Shape 4"/>
          <p:cNvSpPr/>
          <p:nvPr/>
        </p:nvSpPr>
        <p:spPr>
          <a:xfrm>
            <a:off x="548640" y="2907792"/>
            <a:ext cx="320040" cy="320040"/>
          </a:xfrm>
          <a:prstGeom prst="roundRect">
            <a:avLst>
              <a:gd name="adj" fmla="val 11429"/>
            </a:avLst>
          </a:prstGeom>
          <a:solidFill>
            <a:srgbClr val="141B4D"/>
          </a:solidFill>
          <a:ln w="15875">
            <a:solidFill>
              <a:srgbClr val="C9A227"/>
            </a:solidFill>
            <a:prstDash val="solid"/>
          </a:ln>
        </p:spPr>
      </p:sp>
      <p:sp>
        <p:nvSpPr>
          <p:cNvPr id="7" name="Text 5"/>
          <p:cNvSpPr txBox="1"/>
          <p:nvPr/>
        </p:nvSpPr>
        <p:spPr>
          <a:xfrm>
            <a:off x="1051560" y="2816352"/>
            <a:ext cx="10058400" cy="502920"/>
          </a:xfrm>
          <a:prstGeom prst="rect">
            <a:avLst/>
          </a:prstGeom>
          <a:noFill/>
          <a:ln/>
        </p:spPr>
        <p:txBody>
          <a:bodyPr wrap="square" lIns="0" tIns="0" rIns="0" bIns="0" rtlCol="0" anchor="ctr"/>
          <a:lstStyle/>
          <a:p>
            <a:pPr marL="0" indent="0">
              <a:buNone/>
            </a:pPr>
            <a:r>
              <a:rPr lang="en-US" sz="1450" dirty="0">
                <a:solidFill>
                  <a:srgbClr val="FFFFFF"/>
                </a:solidFill>
                <a:latin typeface="Calibri" pitchFamily="34" charset="0"/>
                <a:ea typeface="Calibri" pitchFamily="34" charset="-122"/>
                <a:cs typeface="Calibri" pitchFamily="34" charset="-120"/>
              </a:rPr>
              <a:t>Gipotezangizni rad etuvchi dalil turini bilasizmi?</a:t>
            </a:r>
            <a:endParaRPr lang="en-US" sz="1450" dirty="0"/>
          </a:p>
        </p:txBody>
      </p:sp>
      <p:sp>
        <p:nvSpPr>
          <p:cNvPr id="8" name="Shape 6"/>
          <p:cNvSpPr/>
          <p:nvPr/>
        </p:nvSpPr>
        <p:spPr>
          <a:xfrm>
            <a:off x="548640" y="3529584"/>
            <a:ext cx="320040" cy="320040"/>
          </a:xfrm>
          <a:prstGeom prst="roundRect">
            <a:avLst>
              <a:gd name="adj" fmla="val 11429"/>
            </a:avLst>
          </a:prstGeom>
          <a:solidFill>
            <a:srgbClr val="141B4D"/>
          </a:solidFill>
          <a:ln w="15875">
            <a:solidFill>
              <a:srgbClr val="C9A227"/>
            </a:solidFill>
            <a:prstDash val="solid"/>
          </a:ln>
        </p:spPr>
      </p:sp>
      <p:sp>
        <p:nvSpPr>
          <p:cNvPr id="9" name="Text 7"/>
          <p:cNvSpPr txBox="1"/>
          <p:nvPr/>
        </p:nvSpPr>
        <p:spPr>
          <a:xfrm>
            <a:off x="1051560" y="3438144"/>
            <a:ext cx="10058400" cy="502920"/>
          </a:xfrm>
          <a:prstGeom prst="rect">
            <a:avLst/>
          </a:prstGeom>
          <a:noFill/>
          <a:ln/>
        </p:spPr>
        <p:txBody>
          <a:bodyPr wrap="square" lIns="0" tIns="0" rIns="0" bIns="0" rtlCol="0" anchor="ctr"/>
          <a:lstStyle/>
          <a:p>
            <a:pPr marL="0" indent="0">
              <a:buNone/>
            </a:pPr>
            <a:r>
              <a:rPr lang="en-US" sz="1450" dirty="0">
                <a:solidFill>
                  <a:srgbClr val="FFFFFF"/>
                </a:solidFill>
                <a:latin typeface="Calibri" pitchFamily="34" charset="0"/>
                <a:ea typeface="Calibri" pitchFamily="34" charset="-122"/>
                <a:cs typeface="Calibri" pitchFamily="34" charset="-120"/>
              </a:rPr>
              <a:t>Metodologiyangiz 1- va 2-bosqichlardan mantiqan kelib chiqadimi?</a:t>
            </a:r>
            <a:endParaRPr lang="en-US" sz="1450" dirty="0"/>
          </a:p>
        </p:txBody>
      </p:sp>
      <p:sp>
        <p:nvSpPr>
          <p:cNvPr id="10" name="Shape 8"/>
          <p:cNvSpPr/>
          <p:nvPr/>
        </p:nvSpPr>
        <p:spPr>
          <a:xfrm>
            <a:off x="548640" y="4151376"/>
            <a:ext cx="320040" cy="320040"/>
          </a:xfrm>
          <a:prstGeom prst="roundRect">
            <a:avLst>
              <a:gd name="adj" fmla="val 11429"/>
            </a:avLst>
          </a:prstGeom>
          <a:solidFill>
            <a:srgbClr val="141B4D"/>
          </a:solidFill>
          <a:ln w="15875">
            <a:solidFill>
              <a:srgbClr val="C9A227"/>
            </a:solidFill>
            <a:prstDash val="solid"/>
          </a:ln>
        </p:spPr>
      </p:sp>
      <p:sp>
        <p:nvSpPr>
          <p:cNvPr id="11" name="Text 9"/>
          <p:cNvSpPr txBox="1"/>
          <p:nvPr/>
        </p:nvSpPr>
        <p:spPr>
          <a:xfrm>
            <a:off x="1051560" y="4059936"/>
            <a:ext cx="10058400" cy="502920"/>
          </a:xfrm>
          <a:prstGeom prst="rect">
            <a:avLst/>
          </a:prstGeom>
          <a:noFill/>
          <a:ln/>
        </p:spPr>
        <p:txBody>
          <a:bodyPr wrap="square" lIns="0" tIns="0" rIns="0" bIns="0" rtlCol="0" anchor="ctr"/>
          <a:lstStyle/>
          <a:p>
            <a:pPr marL="0" indent="0">
              <a:buNone/>
            </a:pPr>
            <a:r>
              <a:rPr lang="en-US" sz="1450" dirty="0">
                <a:solidFill>
                  <a:srgbClr val="FFFFFF"/>
                </a:solidFill>
                <a:latin typeface="Calibri" pitchFamily="34" charset="0"/>
                <a:ea typeface="Calibri" pitchFamily="34" charset="-122"/>
                <a:cs typeface="Calibri" pitchFamily="34" charset="-120"/>
              </a:rPr>
              <a:t>Har bir bob uchun Backward Design savolini tuzganmisiz?</a:t>
            </a:r>
            <a:endParaRPr lang="en-US" sz="1450" dirty="0"/>
          </a:p>
        </p:txBody>
      </p:sp>
      <p:sp>
        <p:nvSpPr>
          <p:cNvPr id="12" name="Shape 10"/>
          <p:cNvSpPr/>
          <p:nvPr/>
        </p:nvSpPr>
        <p:spPr>
          <a:xfrm>
            <a:off x="548640" y="4773168"/>
            <a:ext cx="320040" cy="320040"/>
          </a:xfrm>
          <a:prstGeom prst="roundRect">
            <a:avLst>
              <a:gd name="adj" fmla="val 11429"/>
            </a:avLst>
          </a:prstGeom>
          <a:solidFill>
            <a:srgbClr val="141B4D"/>
          </a:solidFill>
          <a:ln w="15875">
            <a:solidFill>
              <a:srgbClr val="C9A227"/>
            </a:solidFill>
            <a:prstDash val="solid"/>
          </a:ln>
        </p:spPr>
      </p:sp>
      <p:sp>
        <p:nvSpPr>
          <p:cNvPr id="13" name="Text 11"/>
          <p:cNvSpPr txBox="1"/>
          <p:nvPr/>
        </p:nvSpPr>
        <p:spPr>
          <a:xfrm>
            <a:off x="1051560" y="4681728"/>
            <a:ext cx="10058400" cy="502920"/>
          </a:xfrm>
          <a:prstGeom prst="rect">
            <a:avLst/>
          </a:prstGeom>
          <a:noFill/>
          <a:ln/>
        </p:spPr>
        <p:txBody>
          <a:bodyPr wrap="square" lIns="0" tIns="0" rIns="0" bIns="0" rtlCol="0" anchor="ctr"/>
          <a:lstStyle/>
          <a:p>
            <a:pPr marL="0" indent="0">
              <a:buNone/>
            </a:pPr>
            <a:r>
              <a:rPr lang="en-US" sz="1450" dirty="0">
                <a:solidFill>
                  <a:srgbClr val="FFFFFF"/>
                </a:solidFill>
                <a:latin typeface="Calibri" pitchFamily="34" charset="0"/>
                <a:ea typeface="Calibri" pitchFamily="34" charset="-122"/>
                <a:cs typeface="Calibri" pitchFamily="34" charset="-120"/>
              </a:rPr>
              <a:t>Adabiyotlar sharhingiz aniq nazariy bo‘shliqqa yo‘naltirilganmi?</a:t>
            </a:r>
            <a:endParaRPr lang="en-US" sz="1450" dirty="0"/>
          </a:p>
        </p:txBody>
      </p:sp>
      <p:sp>
        <p:nvSpPr>
          <p:cNvPr id="14" name="Shape 12"/>
          <p:cNvSpPr/>
          <p:nvPr/>
        </p:nvSpPr>
        <p:spPr>
          <a:xfrm>
            <a:off x="548640" y="5806440"/>
            <a:ext cx="11091672" cy="0"/>
          </a:xfrm>
          <a:prstGeom prst="line">
            <a:avLst/>
          </a:prstGeom>
          <a:noFill/>
          <a:ln w="12700">
            <a:solidFill>
              <a:srgbClr val="36407A"/>
            </a:solidFill>
            <a:prstDash val="solid"/>
          </a:ln>
        </p:spPr>
      </p:sp>
      <p:sp>
        <p:nvSpPr>
          <p:cNvPr id="15" name="Text 13"/>
          <p:cNvSpPr txBox="1"/>
          <p:nvPr/>
        </p:nvSpPr>
        <p:spPr>
          <a:xfrm>
            <a:off x="548640" y="5943600"/>
            <a:ext cx="5486400" cy="457200"/>
          </a:xfrm>
          <a:prstGeom prst="rect">
            <a:avLst/>
          </a:prstGeom>
          <a:noFill/>
          <a:ln/>
        </p:spPr>
        <p:txBody>
          <a:bodyPr wrap="square" lIns="0" tIns="0" rIns="0" bIns="0" rtlCol="0" anchor="ctr"/>
          <a:lstStyle/>
          <a:p>
            <a:pPr marL="0" indent="0">
              <a:buNone/>
            </a:pPr>
            <a:r>
              <a:rPr lang="en-US" sz="1800" b="1" dirty="0">
                <a:solidFill>
                  <a:srgbClr val="C9A227"/>
                </a:solidFill>
                <a:latin typeface="Cambria" pitchFamily="34" charset="0"/>
                <a:ea typeface="Cambria" pitchFamily="34" charset="-122"/>
                <a:cs typeface="Cambria" pitchFamily="34" charset="-120"/>
              </a:rPr>
              <a:t>Savollar va muhokama</a:t>
            </a:r>
            <a:endParaRPr lang="en-US" sz="1800" dirty="0"/>
          </a:p>
        </p:txBody>
      </p:sp>
      <p:sp>
        <p:nvSpPr>
          <p:cNvPr id="18" name="Text 16"/>
          <p:cNvSpPr txBox="1"/>
          <p:nvPr/>
        </p:nvSpPr>
        <p:spPr>
          <a:xfrm>
            <a:off x="11274552" y="6473952"/>
            <a:ext cx="457200" cy="274320"/>
          </a:xfrm>
          <a:prstGeom prst="rect">
            <a:avLst/>
          </a:prstGeom>
          <a:noFill/>
          <a:ln/>
        </p:spPr>
        <p:txBody>
          <a:bodyPr wrap="square" lIns="0" tIns="0" rIns="0" bIns="0" rtlCol="0" anchor="ctr"/>
          <a:lstStyle/>
          <a:p>
            <a:pPr marL="0" indent="0" algn="r">
              <a:buNone/>
            </a:pPr>
            <a:r>
              <a:rPr lang="en-US" sz="1000" dirty="0">
                <a:solidFill>
                  <a:srgbClr val="8A90A8"/>
                </a:solidFill>
                <a:latin typeface="Calibri" pitchFamily="34" charset="0"/>
                <a:ea typeface="Calibri" pitchFamily="34" charset="-122"/>
                <a:cs typeface="Calibri"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E2761"/>
        </a:solidFill>
        <a:effectLst/>
      </p:bgPr>
    </p:bg>
    <p:spTree>
      <p:nvGrpSpPr>
        <p:cNvPr id="1" name=""/>
        <p:cNvGrpSpPr/>
        <p:nvPr/>
      </p:nvGrpSpPr>
      <p:grpSpPr>
        <a:xfrm>
          <a:off x="0" y="0"/>
          <a:ext cx="0" cy="0"/>
          <a:chOff x="0" y="0"/>
          <a:chExt cx="0" cy="0"/>
        </a:xfrm>
      </p:grpSpPr>
      <p:sp>
        <p:nvSpPr>
          <p:cNvPr id="3" name="Text 1"/>
          <p:cNvSpPr txBox="1"/>
          <p:nvPr/>
        </p:nvSpPr>
        <p:spPr>
          <a:xfrm>
            <a:off x="548640" y="868680"/>
            <a:ext cx="10515600" cy="1188720"/>
          </a:xfrm>
          <a:prstGeom prst="rect">
            <a:avLst/>
          </a:prstGeom>
          <a:noFill/>
          <a:ln/>
        </p:spPr>
        <p:txBody>
          <a:bodyPr wrap="square" lIns="0" tIns="0" rIns="0" bIns="0" rtlCol="0" anchor="ctr"/>
          <a:lstStyle/>
          <a:p>
            <a:pPr algn="ctr"/>
            <a:r>
              <a:rPr lang="en-US" sz="5400" b="1" dirty="0" smtClean="0">
                <a:solidFill>
                  <a:srgbClr val="FFFFFF"/>
                </a:solidFill>
                <a:latin typeface="Cambria" pitchFamily="34" charset="0"/>
                <a:ea typeface="Cambria" pitchFamily="34" charset="-122"/>
                <a:cs typeface="Cambria" pitchFamily="34" charset="-120"/>
              </a:rPr>
              <a:t>E’TIBORINGIZ UCHUN RAHMAT!</a:t>
            </a:r>
            <a:endParaRPr lang="en-US" sz="5400" b="1" dirty="0">
              <a:solidFill>
                <a:srgbClr val="FFFFFF"/>
              </a:solidFill>
              <a:latin typeface="Cambria" pitchFamily="34" charset="0"/>
              <a:ea typeface="Cambria" pitchFamily="34" charset="-122"/>
              <a:cs typeface="Cambria" pitchFamily="34" charset="-120"/>
            </a:endParaRPr>
          </a:p>
        </p:txBody>
      </p:sp>
      <p:sp>
        <p:nvSpPr>
          <p:cNvPr id="14" name="Shape 12"/>
          <p:cNvSpPr/>
          <p:nvPr/>
        </p:nvSpPr>
        <p:spPr>
          <a:xfrm>
            <a:off x="548640" y="5806440"/>
            <a:ext cx="11091672" cy="0"/>
          </a:xfrm>
          <a:prstGeom prst="line">
            <a:avLst/>
          </a:prstGeom>
          <a:noFill/>
          <a:ln w="12700">
            <a:solidFill>
              <a:srgbClr val="36407A"/>
            </a:solidFill>
            <a:prstDash val="solid"/>
          </a:ln>
        </p:spPr>
      </p:sp>
      <p:sp>
        <p:nvSpPr>
          <p:cNvPr id="18" name="Text 16"/>
          <p:cNvSpPr txBox="1"/>
          <p:nvPr/>
        </p:nvSpPr>
        <p:spPr>
          <a:xfrm>
            <a:off x="11274552" y="6473952"/>
            <a:ext cx="457200" cy="274320"/>
          </a:xfrm>
          <a:prstGeom prst="rect">
            <a:avLst/>
          </a:prstGeom>
          <a:noFill/>
          <a:ln/>
        </p:spPr>
        <p:txBody>
          <a:bodyPr wrap="square" lIns="0" tIns="0" rIns="0" bIns="0" rtlCol="0" anchor="ctr"/>
          <a:lstStyle/>
          <a:p>
            <a:pPr marL="0" indent="0" algn="r">
              <a:buNone/>
            </a:pPr>
            <a:r>
              <a:rPr lang="en-US" sz="1000" dirty="0">
                <a:solidFill>
                  <a:srgbClr val="8A90A8"/>
                </a:solidFill>
                <a:latin typeface="Calibri" pitchFamily="34" charset="0"/>
                <a:ea typeface="Calibri" pitchFamily="34" charset="-122"/>
                <a:cs typeface="Calibri" pitchFamily="34" charset="-120"/>
              </a:rPr>
              <a:t>14</a:t>
            </a:r>
            <a:endParaRPr lang="en-US" sz="1000" dirty="0"/>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2254" y="1984922"/>
            <a:ext cx="6228371" cy="4306518"/>
          </a:xfrm>
          <a:prstGeom prst="rect">
            <a:avLst/>
          </a:prstGeom>
        </p:spPr>
      </p:pic>
    </p:spTree>
    <p:extLst>
      <p:ext uri="{BB962C8B-B14F-4D97-AF65-F5344CB8AC3E}">
        <p14:creationId xmlns:p14="http://schemas.microsoft.com/office/powerpoint/2010/main" val="29786157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TotalTime>
  <Words>1729</Words>
  <Application>Microsoft Office PowerPoint</Application>
  <PresentationFormat>Широкоэкранный</PresentationFormat>
  <Paragraphs>206</Paragraphs>
  <Slides>15</Slides>
  <Notes>15</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15</vt:i4>
      </vt:variant>
    </vt:vector>
  </HeadingPairs>
  <TitlesOfParts>
    <vt:vector size="19" baseType="lpstr">
      <vt:lpstr>Arial</vt:lpstr>
      <vt:lpstr>Calibri</vt:lpstr>
      <vt:lpstr>Cambria</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Admin</cp:lastModifiedBy>
  <cp:revision>8</cp:revision>
  <cp:lastPrinted>2026-09-16T05:04:16Z</cp:lastPrinted>
  <dcterms:created xsi:type="dcterms:W3CDTF">2026-09-14T11:49:19Z</dcterms:created>
  <dcterms:modified xsi:type="dcterms:W3CDTF">2026-09-16T05:18:35Z</dcterms:modified>
</cp:coreProperties>
</file>